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8" r:id="rId2"/>
    <p:sldId id="347" r:id="rId3"/>
    <p:sldId id="265" r:id="rId4"/>
    <p:sldId id="266" r:id="rId5"/>
    <p:sldId id="297" r:id="rId6"/>
    <p:sldId id="268" r:id="rId7"/>
    <p:sldId id="298" r:id="rId8"/>
    <p:sldId id="269" r:id="rId9"/>
    <p:sldId id="299" r:id="rId10"/>
    <p:sldId id="270" r:id="rId11"/>
    <p:sldId id="271" r:id="rId12"/>
    <p:sldId id="371" r:id="rId13"/>
    <p:sldId id="272" r:id="rId14"/>
    <p:sldId id="273" r:id="rId15"/>
    <p:sldId id="327" r:id="rId16"/>
    <p:sldId id="274" r:id="rId17"/>
    <p:sldId id="395" r:id="rId18"/>
    <p:sldId id="296" r:id="rId19"/>
    <p:sldId id="300" r:id="rId20"/>
    <p:sldId id="307" r:id="rId21"/>
    <p:sldId id="277" r:id="rId22"/>
    <p:sldId id="329" r:id="rId23"/>
    <p:sldId id="330" r:id="rId24"/>
    <p:sldId id="332" r:id="rId25"/>
    <p:sldId id="373" r:id="rId26"/>
    <p:sldId id="374" r:id="rId27"/>
    <p:sldId id="328" r:id="rId28"/>
    <p:sldId id="301" r:id="rId29"/>
    <p:sldId id="333" r:id="rId30"/>
    <p:sldId id="334" r:id="rId31"/>
    <p:sldId id="335" r:id="rId32"/>
    <p:sldId id="336" r:id="rId33"/>
    <p:sldId id="302" r:id="rId34"/>
    <p:sldId id="338" r:id="rId35"/>
    <p:sldId id="337" r:id="rId36"/>
    <p:sldId id="339" r:id="rId37"/>
    <p:sldId id="348" r:id="rId38"/>
    <p:sldId id="375" r:id="rId39"/>
    <p:sldId id="349" r:id="rId40"/>
    <p:sldId id="350" r:id="rId41"/>
    <p:sldId id="278" r:id="rId42"/>
    <p:sldId id="280" r:id="rId43"/>
    <p:sldId id="309" r:id="rId44"/>
    <p:sldId id="340" r:id="rId45"/>
    <p:sldId id="341" r:id="rId46"/>
    <p:sldId id="367" r:id="rId47"/>
    <p:sldId id="368" r:id="rId48"/>
    <p:sldId id="369" r:id="rId49"/>
    <p:sldId id="370" r:id="rId50"/>
    <p:sldId id="346" r:id="rId51"/>
    <p:sldId id="344" r:id="rId52"/>
    <p:sldId id="345" r:id="rId53"/>
    <p:sldId id="353" r:id="rId54"/>
    <p:sldId id="359" r:id="rId55"/>
    <p:sldId id="354" r:id="rId56"/>
    <p:sldId id="356" r:id="rId57"/>
    <p:sldId id="357" r:id="rId58"/>
    <p:sldId id="396" r:id="rId59"/>
    <p:sldId id="358" r:id="rId60"/>
    <p:sldId id="360" r:id="rId61"/>
    <p:sldId id="361" r:id="rId62"/>
    <p:sldId id="364" r:id="rId63"/>
    <p:sldId id="363" r:id="rId64"/>
    <p:sldId id="283" r:id="rId65"/>
    <p:sldId id="313" r:id="rId66"/>
    <p:sldId id="314" r:id="rId67"/>
    <p:sldId id="398" r:id="rId68"/>
    <p:sldId id="365" r:id="rId69"/>
    <p:sldId id="366" r:id="rId70"/>
    <p:sldId id="279" r:id="rId71"/>
    <p:sldId id="284" r:id="rId72"/>
    <p:sldId id="390" r:id="rId73"/>
    <p:sldId id="391" r:id="rId74"/>
    <p:sldId id="384" r:id="rId75"/>
    <p:sldId id="319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92" r:id="rId85"/>
    <p:sldId id="386" r:id="rId86"/>
    <p:sldId id="393" r:id="rId87"/>
    <p:sldId id="394" r:id="rId88"/>
    <p:sldId id="289" r:id="rId89"/>
    <p:sldId id="324" r:id="rId90"/>
    <p:sldId id="290" r:id="rId91"/>
    <p:sldId id="292" r:id="rId92"/>
    <p:sldId id="294" r:id="rId93"/>
    <p:sldId id="389" r:id="rId94"/>
    <p:sldId id="295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una" initials="h" lastIdx="1" clrIdx="0">
    <p:extLst>
      <p:ext uri="{19B8F6BF-5375-455C-9EA6-DF929625EA0E}">
        <p15:presenceInfo xmlns:p15="http://schemas.microsoft.com/office/powerpoint/2012/main" userId="hyu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295"/>
    <a:srgbClr val="506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4" autoAdjust="0"/>
    <p:restoredTop sz="79619" autoAdjust="0"/>
  </p:normalViewPr>
  <p:slideViewPr>
    <p:cSldViewPr snapToGrid="0">
      <p:cViewPr varScale="1">
        <p:scale>
          <a:sx n="44" d="100"/>
          <a:sy n="44" d="100"/>
        </p:scale>
        <p:origin x="27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172E1-3824-445D-97C9-AF2046AA485F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C811-D8EF-4E6B-A1B6-D09D066E5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49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843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6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03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11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17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94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28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Working</a:t>
            </a:r>
            <a:r>
              <a:rPr lang="en-US" altLang="ko-KR" baseline="0" dirty="0" smtClean="0"/>
              <a:t> tree==working directory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54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230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9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97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0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106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폴더에 이제 만들어진 상태임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82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264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65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51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436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24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49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7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전체를 한 번 훑고 이걸 할 것인가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아니면 이해하면서 실습할 것인가</a:t>
            </a:r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16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25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763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32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01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25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29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209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8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187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개발할 때 사용되는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3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44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88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19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231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493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폴더에 이제 만들어진 상태임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079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폴더에 이제 만들어진 상태임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545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폴더에 이제 만들어진 상태임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347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폴더에 이제 만들어진 상태임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182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폴더에 이제 만들어진 상태임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31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90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766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256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91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371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012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828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폴더에 이제 만들어진 상태임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36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373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8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2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89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57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717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821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http://www.devpools.kr/2017/01/31/%EA%B0%9C%EB%B0%9C%EB%B0%94%EB%B3%B4%EB%93%A4-1%ED%99%94-git-back-to-the-future/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335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624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remote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push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74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remote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push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979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remote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push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5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05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97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C811-D8EF-4E6B-A1B6-D09D066E521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2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4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82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0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96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17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1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50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81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6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89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1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pytorch/blob/master/README.md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ubinAn1/t-git-github-page?fbclid=IwAR0nw5bOEizTXdO1CYWOFi6BFMn0oa2Y2OAv9IJWZnIBfrp6zK6frZzzdhg" TargetMode="External"/><Relationship Id="rId2" Type="http://schemas.openxmlformats.org/officeDocument/2006/relationships/hyperlink" Target="https://www.facebook.com/shovelingdesignop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etup.toast.com/posts/106?fbclid=IwAR1CR54lBugcqJM_Uh802Y9SBAB3eY8eC5QfKm6aNpiXfN0_138e8og3Ei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4573110" y="3893001"/>
            <a:ext cx="360000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1102929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i="1" kern="0" dirty="0" err="1" smtClean="0">
                <a:solidFill>
                  <a:prstClr val="white"/>
                </a:solidFill>
              </a:rPr>
              <a:t>학술제를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 위한 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git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 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사용법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14566" y="389300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prstClr val="white"/>
                </a:solidFill>
              </a:rPr>
              <a:t>교육기획팀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73110" y="4797876"/>
            <a:ext cx="360000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14566" y="479787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김현아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73110" y="2988126"/>
            <a:ext cx="360000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14566" y="298812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white"/>
                </a:solidFill>
              </a:rPr>
              <a:t>22</a:t>
            </a:r>
            <a:r>
              <a:rPr lang="ko-KR" altLang="en-US" b="1" dirty="0" smtClean="0">
                <a:solidFill>
                  <a:prstClr val="white"/>
                </a:solidFill>
              </a:rPr>
              <a:t>기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53526" y="2840623"/>
            <a:ext cx="3534327" cy="644772"/>
            <a:chOff x="4372576" y="2825003"/>
            <a:chExt cx="3534327" cy="64477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372576" y="2825003"/>
              <a:ext cx="3534327" cy="644772"/>
            </a:xfrm>
            <a:prstGeom prst="roundRect">
              <a:avLst/>
            </a:prstGeom>
            <a:solidFill>
              <a:srgbClr val="607CF4">
                <a:alpha val="11000"/>
              </a:srgbClr>
            </a:solidFill>
            <a:ln w="19050">
              <a:solidFill>
                <a:srgbClr val="5068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en-US" altLang="ko-KR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639276" y="3010374"/>
              <a:ext cx="279400" cy="279400"/>
            </a:xfrm>
            <a:prstGeom prst="ellipse">
              <a:avLst/>
            </a:prstGeom>
            <a:solidFill>
              <a:schemeClr val="bg1"/>
            </a:solidFill>
            <a:ln w="114300">
              <a:gradFill>
                <a:gsLst>
                  <a:gs pos="0">
                    <a:srgbClr val="607CF4"/>
                  </a:gs>
                  <a:gs pos="100000">
                    <a:srgbClr val="5068D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26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-0.00221 0.13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지옥에서 온 정보 관리자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158165" y="64704"/>
            <a:ext cx="99120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i="1" kern="0" dirty="0" err="1" smtClean="0">
                <a:solidFill>
                  <a:srgbClr val="5E7AF1"/>
                </a:solidFill>
                <a:latin typeface="맑은 고딕" panose="020F0502020204030204"/>
                <a:ea typeface="맑은 고딕" panose="020B0503020000020004" pitchFamily="50" charset="-127"/>
              </a:rPr>
              <a:t>git</a:t>
            </a:r>
            <a:r>
              <a:rPr lang="ko-KR" altLang="en-US" sz="3200" b="1" i="1" kern="0" dirty="0" smtClean="0">
                <a:solidFill>
                  <a:srgbClr val="5E7AF1"/>
                </a:solidFill>
                <a:latin typeface="맑은 고딕" panose="020F0502020204030204"/>
                <a:ea typeface="맑은 고딕" panose="020B0503020000020004" pitchFamily="50" charset="-127"/>
              </a:rPr>
              <a:t>을 처음 만든 사람의 아이디어</a:t>
            </a:r>
            <a:endParaRPr kumimoji="0" lang="en-US" altLang="ko-KR" sz="3200" b="1" i="1" u="none" strike="noStrike" kern="0" cap="none" spc="0" normalizeH="0" baseline="0" noProof="0" dirty="0" smtClean="0">
              <a:ln>
                <a:noFill/>
              </a:ln>
              <a:solidFill>
                <a:srgbClr val="5E7AF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14400" y="1874024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리눅스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개발자 리눅스 </a:t>
            </a:r>
            <a:r>
              <a:rPr lang="ko-KR" altLang="en-US" sz="25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토르발스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14400" y="2713848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자기가 쓰려고 만들었다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4" name="Picture 4" descr="리누스 토르발스 - 리그베다위키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94" y="3690148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34" y="3690148"/>
            <a:ext cx="5254268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1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이란</a:t>
            </a: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en-US" altLang="ko-KR" sz="3200" b="1" i="1" u="none" strike="noStrike" kern="0" cap="none" spc="0" normalizeH="0" baseline="0" noProof="0" dirty="0">
              <a:ln>
                <a:noFill/>
              </a:ln>
              <a:solidFill>
                <a:srgbClr val="5E7AF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42602" y="1832447"/>
            <a:ext cx="107596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 소스코드를 효과적으로 관리하기 위해 </a:t>
            </a:r>
            <a:r>
              <a:rPr lang="ko-KR" altLang="en-US" sz="4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개발된</a:t>
            </a:r>
            <a:endParaRPr lang="en-US" altLang="ko-KR" sz="4000" dirty="0" smtClean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kumimoji="0" lang="ko-KR" alt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분산형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버전 관리 시스템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</a:p>
        </p:txBody>
      </p:sp>
      <p:sp>
        <p:nvSpPr>
          <p:cNvPr id="46" name="타원 45"/>
          <p:cNvSpPr/>
          <p:nvPr/>
        </p:nvSpPr>
        <p:spPr>
          <a:xfrm>
            <a:off x="614875" y="2107148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자유형 48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614743" y="1965795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2602" y="3375790"/>
            <a:ext cx="79688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VCS(Version Control System, </a:t>
            </a:r>
            <a:r>
              <a:rPr lang="ko-KR" altLang="en-US" sz="2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관리 시스템</a:t>
            </a:r>
            <a:r>
              <a:rPr lang="en-US" altLang="ko-KR" sz="2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파일의 변경 사항을 저장하고 원하는 시점의 버전을 다시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꺼내올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 있는 시스템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4875" y="3650491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614743" y="3509138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55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CVCS DVCS</a:t>
            </a:r>
            <a:endParaRPr kumimoji="0" lang="en-US" altLang="ko-KR" sz="3200" b="1" i="1" u="none" strike="noStrike" kern="0" cap="none" spc="0" normalizeH="0" baseline="0" noProof="0" dirty="0">
              <a:ln>
                <a:noFill/>
              </a:ln>
              <a:solidFill>
                <a:srgbClr val="5E7AF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74757" y="5068972"/>
            <a:ext cx="5162330" cy="1413332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중앙 서버에 있는 코드를 </a:t>
            </a:r>
            <a:r>
              <a:rPr lang="en-US" altLang="ko-KR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</a:t>
            </a:r>
            <a:r>
              <a:rPr lang="ko-KR" altLang="en-US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변경하면 곧바로 서버에 올라가 적용됨</a:t>
            </a:r>
            <a:endParaRPr lang="en-US" altLang="ko-KR" kern="0" dirty="0" smtClean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74757" y="1051085"/>
            <a:ext cx="516233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</a:rPr>
              <a:t>CVCS(centralized </a:t>
            </a:r>
            <a:r>
              <a:rPr lang="en-US" altLang="ko-KR" b="1" dirty="0" err="1" smtClean="0">
                <a:solidFill>
                  <a:prstClr val="white"/>
                </a:solidFill>
              </a:rPr>
              <a:t>vcs</a:t>
            </a:r>
            <a:r>
              <a:rPr lang="en-US" altLang="ko-KR" b="1" dirty="0" smtClean="0">
                <a:solidFill>
                  <a:prstClr val="white"/>
                </a:solidFill>
              </a:rPr>
              <a:t>)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78881" y="1051085"/>
            <a:ext cx="516233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</a:rPr>
              <a:t>DVCS(distributed </a:t>
            </a:r>
            <a:r>
              <a:rPr lang="en-US" altLang="ko-KR" b="1" dirty="0" err="1" smtClean="0">
                <a:solidFill>
                  <a:prstClr val="white"/>
                </a:solidFill>
              </a:rPr>
              <a:t>vcs</a:t>
            </a:r>
            <a:r>
              <a:rPr lang="en-US" altLang="ko-KR" b="1" dirty="0" smtClean="0">
                <a:solidFill>
                  <a:prstClr val="white"/>
                </a:solidFill>
              </a:rPr>
              <a:t>)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64411" y="1208366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76454" y="1195333"/>
            <a:ext cx="360000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6378881" y="5068972"/>
            <a:ext cx="5162330" cy="1413332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중앙 서버에 있는 코드를 개발자 각자의 로컬 컴퓨터에 복사한 후</a:t>
            </a:r>
            <a:r>
              <a:rPr lang="en-US" altLang="ko-KR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복사된 프로젝트를 가지고 작업 후 서버에 업로드</a:t>
            </a:r>
            <a:endParaRPr lang="ko-KR" altLang="en-US" sz="11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분산 버전 관리 시스템(DVCS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369" y="2001386"/>
            <a:ext cx="2404409" cy="287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중앙집중식 버전 관리(CVC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0" y="2081650"/>
            <a:ext cx="3743207" cy="260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8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18084" y="2864861"/>
            <a:ext cx="4408716" cy="2024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52289" y="1557895"/>
            <a:ext cx="516233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20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20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36397" y="1557895"/>
            <a:ext cx="516233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20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endParaRPr lang="en-US" altLang="ko-KR" sz="20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18989" y="1743266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638084" y="1700281"/>
            <a:ext cx="360000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456414" y="2369288"/>
            <a:ext cx="5162330" cy="293452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Git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이랑 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github</a:t>
            </a:r>
            <a:r>
              <a:rPr lang="ko-KR" altLang="en-US" sz="3200" b="1" i="1" kern="0" dirty="0">
                <a:solidFill>
                  <a:srgbClr val="5E7AF1"/>
                </a:solidFill>
              </a:rPr>
              <a:t>가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 뭐야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?</a:t>
            </a:r>
            <a:endParaRPr lang="ko-KR" altLang="en-US" sz="4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752290" y="2369288"/>
            <a:ext cx="5162330" cy="293452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15" name="Picture 4" descr="Github] 1. 깃헙(github) 입문하기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95" y="2795639"/>
            <a:ext cx="3701006" cy="20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723" y="3026922"/>
            <a:ext cx="387767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i="1" kern="0" dirty="0" smtClean="0">
                <a:solidFill>
                  <a:srgbClr val="5E7AF1"/>
                </a:solidFill>
                <a:latin typeface="맑은 고딕" panose="020F0502020204030204"/>
                <a:ea typeface="맑은 고딕" panose="020B0503020000020004" pitchFamily="50" charset="-127"/>
              </a:rPr>
              <a:t>GUI</a:t>
            </a:r>
            <a:r>
              <a:rPr lang="ko-KR" altLang="en-US" sz="3200" b="1" i="1" kern="0" dirty="0" smtClean="0">
                <a:solidFill>
                  <a:srgbClr val="5E7AF1"/>
                </a:solidFill>
                <a:latin typeface="맑은 고딕" panose="020F0502020204030204"/>
                <a:ea typeface="맑은 고딕" panose="020B0503020000020004" pitchFamily="50" charset="-127"/>
              </a:rPr>
              <a:t>를 이용한 </a:t>
            </a:r>
            <a:r>
              <a:rPr lang="en-US" altLang="ko-KR" sz="3200" b="1" i="1" kern="0" dirty="0" err="1" smtClean="0">
                <a:solidFill>
                  <a:srgbClr val="5E7AF1"/>
                </a:solidFill>
                <a:latin typeface="맑은 고딕" panose="020F0502020204030204"/>
                <a:ea typeface="맑은 고딕" panose="020B0503020000020004" pitchFamily="50" charset="-127"/>
              </a:rPr>
              <a:t>git</a:t>
            </a:r>
            <a:r>
              <a:rPr lang="en-US" altLang="ko-KR" sz="3200" b="1" i="1" kern="0" dirty="0" smtClean="0">
                <a:solidFill>
                  <a:srgbClr val="5E7AF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3200" b="1" i="1" kern="0" dirty="0" smtClean="0">
                <a:solidFill>
                  <a:srgbClr val="5E7AF1"/>
                </a:solidFill>
                <a:latin typeface="맑은 고딕" panose="020F0502020204030204"/>
                <a:ea typeface="맑은 고딕" panose="020B0503020000020004" pitchFamily="50" charset="-127"/>
              </a:rPr>
              <a:t>이용</a:t>
            </a: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4756" y="921028"/>
            <a:ext cx="1074205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desktop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043359" y="1103714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45" y="1800582"/>
            <a:ext cx="6411272" cy="44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1307509" y="991046"/>
            <a:ext cx="3785192" cy="515205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20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SourceTree</a:t>
            </a:r>
            <a:endParaRPr lang="en-US" altLang="ko-KR" sz="20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Git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 GUI tools</a:t>
            </a:r>
            <a:endParaRPr lang="ko-KR" altLang="en-US" sz="4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1307509" y="1724012"/>
            <a:ext cx="3785192" cy="1865155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59017" y="991046"/>
            <a:ext cx="3785192" cy="515205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20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desktop</a:t>
            </a:r>
            <a:endParaRPr lang="en-US" altLang="ko-KR" sz="20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6959017" y="1724012"/>
            <a:ext cx="3785192" cy="1865155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07509" y="3806928"/>
            <a:ext cx="3785192" cy="515205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20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GitKraken</a:t>
            </a:r>
            <a:endParaRPr lang="en-US" altLang="ko-KR" sz="20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1307509" y="4539894"/>
            <a:ext cx="3785192" cy="1865155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59017" y="3806928"/>
            <a:ext cx="3785192" cy="515205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20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en-US" altLang="ko-KR" sz="20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TortoiseGit</a:t>
            </a:r>
            <a:endParaRPr lang="en-US" altLang="ko-KR" sz="20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6959017" y="4539894"/>
            <a:ext cx="3785192" cy="1865155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3076" name="Picture 4" descr="Sourcetree | IT Thin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62" y="1932243"/>
            <a:ext cx="2414486" cy="14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Student Developer Pack - GitHub Edu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629" y="2167261"/>
            <a:ext cx="2935968" cy="9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tore | GitKrak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36" y="5128075"/>
            <a:ext cx="2361930" cy="61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파일:TortoiseGit logo.svg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15" y="4812437"/>
            <a:ext cx="2253796" cy="125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5E7AF1"/>
                </a:solidFill>
              </a:rPr>
              <a:t>실습에 들어가기 앞서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 rot="2470629">
            <a:off x="275181" y="1872214"/>
            <a:ext cx="2769481" cy="3110398"/>
            <a:chOff x="2594266" y="4491058"/>
            <a:chExt cx="1736418" cy="1950167"/>
          </a:xfrm>
        </p:grpSpPr>
        <p:sp>
          <p:nvSpPr>
            <p:cNvPr id="17" name="타원 16"/>
            <p:cNvSpPr/>
            <p:nvPr/>
          </p:nvSpPr>
          <p:spPr>
            <a:xfrm>
              <a:off x="2594266" y="4704807"/>
              <a:ext cx="1736418" cy="1736418"/>
            </a:xfrm>
            <a:prstGeom prst="ellipse">
              <a:avLst/>
            </a:prstGeom>
            <a:solidFill>
              <a:schemeClr val="tx1">
                <a:alpha val="18000"/>
              </a:schemeClr>
            </a:solidFill>
            <a:ln w="38100">
              <a:solidFill>
                <a:srgbClr val="5E7A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3331594" y="4491058"/>
              <a:ext cx="254823" cy="219675"/>
            </a:xfrm>
            <a:prstGeom prst="triangle">
              <a:avLst/>
            </a:prstGeom>
            <a:solidFill>
              <a:srgbClr val="5E7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49532" y="2689622"/>
            <a:ext cx="25968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3000" b="1" dirty="0" err="1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pwd</a:t>
            </a:r>
            <a:endParaRPr lang="en-US" altLang="ko-KR" sz="3000" b="1" dirty="0" smtClean="0">
              <a:solidFill>
                <a:prstClr val="white">
                  <a:lumMod val="7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7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Print working directory :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경로 보기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209127" y="1812171"/>
            <a:ext cx="2769481" cy="3110398"/>
            <a:chOff x="2594266" y="4491058"/>
            <a:chExt cx="1736418" cy="1950167"/>
          </a:xfrm>
        </p:grpSpPr>
        <p:sp>
          <p:nvSpPr>
            <p:cNvPr id="24" name="타원 23"/>
            <p:cNvSpPr/>
            <p:nvPr/>
          </p:nvSpPr>
          <p:spPr>
            <a:xfrm>
              <a:off x="2594266" y="4704807"/>
              <a:ext cx="1736418" cy="1736418"/>
            </a:xfrm>
            <a:prstGeom prst="ellipse">
              <a:avLst/>
            </a:prstGeom>
            <a:solidFill>
              <a:schemeClr val="tx1">
                <a:alpha val="18000"/>
              </a:schemeClr>
            </a:solidFill>
            <a:ln w="38100">
              <a:solidFill>
                <a:srgbClr val="5E7A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>
              <a:off x="3331594" y="4491058"/>
              <a:ext cx="254823" cy="219675"/>
            </a:xfrm>
            <a:prstGeom prst="triangle">
              <a:avLst/>
            </a:prstGeom>
            <a:solidFill>
              <a:srgbClr val="5E7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18670629">
            <a:off x="9140983" y="1795753"/>
            <a:ext cx="2769481" cy="3110398"/>
            <a:chOff x="2594266" y="4491058"/>
            <a:chExt cx="1736418" cy="1950167"/>
          </a:xfrm>
        </p:grpSpPr>
        <p:sp>
          <p:nvSpPr>
            <p:cNvPr id="35" name="타원 34"/>
            <p:cNvSpPr/>
            <p:nvPr/>
          </p:nvSpPr>
          <p:spPr>
            <a:xfrm>
              <a:off x="2594266" y="4704807"/>
              <a:ext cx="1736418" cy="1736418"/>
            </a:xfrm>
            <a:prstGeom prst="ellipse">
              <a:avLst/>
            </a:prstGeom>
            <a:solidFill>
              <a:schemeClr val="tx1">
                <a:alpha val="18000"/>
              </a:schemeClr>
            </a:solidFill>
            <a:ln w="38100">
              <a:solidFill>
                <a:srgbClr val="5E7A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>
              <a:off x="3331594" y="4491058"/>
              <a:ext cx="254823" cy="219675"/>
            </a:xfrm>
            <a:prstGeom prst="triangle">
              <a:avLst/>
            </a:prstGeom>
            <a:solidFill>
              <a:srgbClr val="5E7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52309" y="1006472"/>
            <a:ext cx="53607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유닉스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리눅스 명령어 몇 가지 소개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7508" y="1140677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자유형 48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647376" y="999324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266080" y="1812171"/>
            <a:ext cx="2769481" cy="3110398"/>
            <a:chOff x="2594266" y="4491058"/>
            <a:chExt cx="1736418" cy="1950167"/>
          </a:xfrm>
        </p:grpSpPr>
        <p:sp>
          <p:nvSpPr>
            <p:cNvPr id="31" name="타원 30"/>
            <p:cNvSpPr/>
            <p:nvPr/>
          </p:nvSpPr>
          <p:spPr>
            <a:xfrm>
              <a:off x="2594266" y="4704807"/>
              <a:ext cx="1736418" cy="1736418"/>
            </a:xfrm>
            <a:prstGeom prst="ellipse">
              <a:avLst/>
            </a:prstGeom>
            <a:solidFill>
              <a:schemeClr val="tx1">
                <a:alpha val="18000"/>
              </a:schemeClr>
            </a:solidFill>
            <a:ln w="38100">
              <a:solidFill>
                <a:srgbClr val="5E7A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3331594" y="4491058"/>
              <a:ext cx="254823" cy="219675"/>
            </a:xfrm>
            <a:prstGeom prst="triangle">
              <a:avLst/>
            </a:prstGeom>
            <a:solidFill>
              <a:srgbClr val="5E7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3289895" y="2689622"/>
            <a:ext cx="25968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$cd</a:t>
            </a: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7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Change directory :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디렉토리 변경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374544" y="2689622"/>
            <a:ext cx="2596875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$ls -al</a:t>
            </a:r>
          </a:p>
          <a:p>
            <a:pPr algn="ctr">
              <a:lnSpc>
                <a:spcPct val="150000"/>
              </a:lnSpc>
            </a:pPr>
            <a:endParaRPr lang="en-US" altLang="ko-KR" sz="1500" dirty="0" smtClean="0">
              <a:solidFill>
                <a:prstClr val="white">
                  <a:lumMod val="7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디렉토리 모든 파일 내용</a:t>
            </a:r>
            <a:endParaRPr lang="en-US" altLang="ko-KR" sz="1500" dirty="0" smtClean="0">
              <a:solidFill>
                <a:prstClr val="white">
                  <a:lumMod val="7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자세히 보기</a:t>
            </a:r>
            <a:endParaRPr lang="en-US" altLang="ko-KR" sz="1500" dirty="0" smtClean="0">
              <a:solidFill>
                <a:prstClr val="white">
                  <a:lumMod val="7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352946" y="2689622"/>
            <a:ext cx="25968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3000" b="1" dirty="0" err="1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mkdir</a:t>
            </a:r>
            <a:endParaRPr lang="en-US" altLang="ko-KR" sz="3000" b="1" dirty="0" smtClean="0">
              <a:solidFill>
                <a:prstClr val="white">
                  <a:lumMod val="7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7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Make directory :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prstClr val="white">
                    <a:lumMod val="7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디렉토리 만들기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49025" y="5109565"/>
            <a:ext cx="1930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2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디렉토리 </a:t>
            </a:r>
            <a:r>
              <a:rPr lang="en-US" altLang="ko-KR" sz="2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2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72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674756" y="921028"/>
            <a:ext cx="1074205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 / remote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43359" y="1103714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74756" y="1748486"/>
            <a:ext cx="10762067" cy="442371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37" y="2091627"/>
            <a:ext cx="3853546" cy="385354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869042" y="5456551"/>
            <a:ext cx="13724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 CPU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6837" y="1905954"/>
            <a:ext cx="1681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Remote CPU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5E7AF1"/>
                </a:solidFill>
              </a:rPr>
              <a:t>실습에 들어가기 앞서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0939" y="448949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 저장소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26" y="4101998"/>
            <a:ext cx="1175108" cy="11751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389" y="1847144"/>
            <a:ext cx="1160594" cy="11605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6322" y="4852058"/>
            <a:ext cx="2113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 repository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17389" y="3106396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원격 저장소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30383" y="3521020"/>
            <a:ext cx="2364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remote repository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8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5E7AF1"/>
                </a:solidFill>
              </a:rPr>
              <a:t>배울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 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내용 총정리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52309" y="1006472"/>
            <a:ext cx="20473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 그림 정리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7508" y="1140677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자유형 48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647376" y="999324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468191" y="5304262"/>
            <a:ext cx="2713581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318121" y="2423083"/>
            <a:ext cx="1558916" cy="24678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730401" y="5280643"/>
            <a:ext cx="185326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REMOTE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045700" y="1834809"/>
            <a:ext cx="1222667" cy="3171494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83821" y="2423083"/>
            <a:ext cx="1558916" cy="2467820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49521" y="2423083"/>
            <a:ext cx="1558916" cy="2467820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318122" y="1663159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Working directory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083821" y="1663159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Staging area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849520" y="1663159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directory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479062" y="3305359"/>
            <a:ext cx="1002734" cy="424206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6229035" y="3305359"/>
            <a:ext cx="1188880" cy="407897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commit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오른쪽 화살표 50"/>
          <p:cNvSpPr/>
          <p:nvPr/>
        </p:nvSpPr>
        <p:spPr>
          <a:xfrm>
            <a:off x="8330090" y="3289301"/>
            <a:ext cx="1762511" cy="424206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flipH="1">
            <a:off x="8280000" y="3840617"/>
            <a:ext cx="1762511" cy="40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Fetch/pull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오른쪽 화살표 55"/>
          <p:cNvSpPr/>
          <p:nvPr/>
        </p:nvSpPr>
        <p:spPr>
          <a:xfrm flipH="1">
            <a:off x="8280000" y="2817550"/>
            <a:ext cx="1762511" cy="40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clone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rot="1685212">
            <a:off x="2123285" y="4529296"/>
            <a:ext cx="2217407" cy="657051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init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2" y="2482492"/>
            <a:ext cx="1971234" cy="1971234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7347383" y="5273577"/>
            <a:ext cx="2217407" cy="657051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remote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21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8" grpId="0" animBg="1"/>
      <p:bldP spid="50" grpId="0" animBg="1"/>
      <p:bldP spid="51" grpId="0" animBg="1"/>
      <p:bldP spid="9" grpId="0" animBg="1"/>
      <p:bldP spid="56" grpId="0" animBg="1"/>
      <p:bldP spid="20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5E7AF1"/>
                </a:solidFill>
              </a:rPr>
              <a:t>기본 개념 </a:t>
            </a:r>
            <a:r>
              <a:rPr lang="ko-KR" altLang="en-US" sz="3200" b="1" i="1" kern="0" dirty="0" err="1" smtClean="0">
                <a:solidFill>
                  <a:srgbClr val="5E7AF1"/>
                </a:solidFill>
              </a:rPr>
              <a:t>미리보기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단계를 거쳐 저장됨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674756" y="1822609"/>
            <a:ext cx="10762067" cy="3885778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21821" y="4699763"/>
            <a:ext cx="2713581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68283" y="2937669"/>
            <a:ext cx="1558916" cy="14023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버전이 만들어지기 전</a:t>
            </a:r>
            <a:r>
              <a:rPr lang="en-US" altLang="ko-KR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만들고 수정</a:t>
            </a:r>
            <a:r>
              <a:rPr lang="en-US" altLang="ko-KR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9154" y="2937669"/>
            <a:ext cx="1558916" cy="14023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버전이 만들어지려고 할 때 파일들 </a:t>
            </a:r>
            <a:r>
              <a:rPr lang="ko-KR" altLang="en-US" sz="1300" kern="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찝어서</a:t>
            </a: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kern="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올려둠</a:t>
            </a: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530025" y="2920709"/>
            <a:ext cx="1558916" cy="14023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버전이 저장되는 곳</a:t>
            </a: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68283" y="2149260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Working directory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99154" y="2177745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Staging area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30025" y="2177745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 repository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383718" y="3368842"/>
            <a:ext cx="1544417" cy="471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821839" y="3368842"/>
            <a:ext cx="1544417" cy="471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commit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4426" y="3764078"/>
            <a:ext cx="140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Stage fixed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왼쪽 화살표 3"/>
          <p:cNvSpPr/>
          <p:nvPr/>
        </p:nvSpPr>
        <p:spPr>
          <a:xfrm>
            <a:off x="3333454" y="4284057"/>
            <a:ext cx="5196570" cy="5043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Checkout the project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3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674756" y="947857"/>
            <a:ext cx="1074205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강의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1473" y="1177837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i="1" kern="0" dirty="0" smtClean="0">
                <a:solidFill>
                  <a:srgbClr val="5E7AF1"/>
                </a:solidFill>
                <a:latin typeface="맑은 고딕" panose="020F0502020204030204"/>
                <a:ea typeface="맑은 고딕" panose="020B0503020000020004" pitchFamily="50" charset="-127"/>
              </a:rPr>
              <a:t>들어가기 전 </a:t>
            </a:r>
            <a:r>
              <a:rPr lang="en-US" altLang="ko-KR" sz="3200" b="1" i="1" kern="0" dirty="0" smtClean="0">
                <a:solidFill>
                  <a:srgbClr val="5E7AF1"/>
                </a:solidFill>
                <a:latin typeface="맑은 고딕" panose="020F0502020204030204"/>
                <a:ea typeface="맑은 고딕" panose="020B0503020000020004" pitchFamily="50" charset="-127"/>
              </a:rPr>
              <a:t>!!</a:t>
            </a:r>
            <a:endParaRPr kumimoji="0" lang="en-US" altLang="ko-KR" sz="3200" b="1" i="1" u="none" strike="noStrike" kern="0" cap="none" spc="0" normalizeH="0" baseline="0" noProof="0" dirty="0" smtClean="0">
              <a:ln>
                <a:noFill/>
              </a:ln>
              <a:solidFill>
                <a:srgbClr val="5E7AF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74756" y="1822609"/>
            <a:ext cx="10762067" cy="3885778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3" y="2701800"/>
            <a:ext cx="885322" cy="88532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227510" y="2867462"/>
            <a:ext cx="89682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표시가 있는 곳을 캡쳐 해주세요 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01173" y="2028206"/>
            <a:ext cx="98708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저는 여러분이 많은 과제를 하는 것을 원치 않습니다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ㅠ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^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ㅠ</a:t>
            </a:r>
            <a:r>
              <a:rPr lang="en-US" altLang="ko-KR" sz="2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1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srgbClr val="5E7AF1"/>
                </a:solidFill>
              </a:rPr>
              <a:t>기본 개념 </a:t>
            </a:r>
            <a:r>
              <a:rPr lang="ko-KR" altLang="en-US" sz="3200" b="1" i="1" kern="0" dirty="0" err="1" smtClean="0">
                <a:solidFill>
                  <a:srgbClr val="5E7AF1"/>
                </a:solidFill>
              </a:rPr>
              <a:t>미리보기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 쉽게 익히기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674756" y="1822609"/>
            <a:ext cx="10762067" cy="3885778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19201" y="2060572"/>
            <a:ext cx="97385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 이전에는 </a:t>
            </a:r>
            <a:r>
              <a:rPr lang="en-US" altLang="ko-KR" sz="3000" b="1" kern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부른다 생각하고 무조건 </a:t>
            </a:r>
            <a:r>
              <a:rPr lang="en-US" altLang="ko-KR" sz="3000" b="1" kern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붙여주세요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14400" y="2194777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918937" y="2108366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>
            <a:off x="1057195" y="2854800"/>
            <a:ext cx="2168606" cy="96188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양쪽 모서리가 둥근 사각형 29"/>
          <p:cNvSpPr/>
          <p:nvPr/>
        </p:nvSpPr>
        <p:spPr>
          <a:xfrm>
            <a:off x="3608240" y="2854800"/>
            <a:ext cx="2168606" cy="96188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commit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>
            <a:off x="6159285" y="2854800"/>
            <a:ext cx="2168606" cy="96188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status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8710330" y="2854800"/>
            <a:ext cx="2168606" cy="96188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log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1057195" y="4149194"/>
            <a:ext cx="2168606" cy="96188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중간 단계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[staging area]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올려줘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양쪽 모서리가 둥근 사각형 34"/>
          <p:cNvSpPr/>
          <p:nvPr/>
        </p:nvSpPr>
        <p:spPr>
          <a:xfrm>
            <a:off x="3608240" y="4149194"/>
            <a:ext cx="2168606" cy="96188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저장소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[repository]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올려줘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159285" y="4149194"/>
            <a:ext cx="2168606" cy="96188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상태를 보여줘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>
            <a:off x="8710330" y="4149194"/>
            <a:ext cx="2168606" cy="96188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역사를 보여줘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3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496547"/>
            <a:ext cx="10762067" cy="3904252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2500" b="1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674756" y="1910686"/>
            <a:ext cx="10762066" cy="58586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Init</a:t>
            </a:r>
            <a:r>
              <a:rPr lang="en-US" altLang="ko-KR" kern="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kern="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071558" y="5064407"/>
            <a:ext cx="2713581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883191" y="3491061"/>
            <a:ext cx="1558916" cy="1294695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648891" y="3491061"/>
            <a:ext cx="1558916" cy="1294696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414591" y="3491061"/>
            <a:ext cx="1558916" cy="1294696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883192" y="2731137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Working directory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648891" y="2731137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Staging area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414590" y="2731137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directory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3333454" y="3843410"/>
            <a:ext cx="2217407" cy="657051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init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19" y="3162859"/>
            <a:ext cx="1971234" cy="19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1882274"/>
            <a:ext cx="10955270" cy="4518525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2500" b="1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14400" y="2144251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바탕화면에 새 폴더 만들기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81100" y="2329622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59" y="3500206"/>
            <a:ext cx="2069676" cy="21894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6272" y="6008990"/>
            <a:ext cx="633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편한 실습을 위해 가급적 이름과 파일 위치를 통일해 주시기 바랍니다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6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1882274"/>
            <a:ext cx="10955270" cy="4518525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2500" b="1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14400" y="2144251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</a:rPr>
              <a:t>폴더 디렉토리 확인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81100" y="2329622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54" y="3051000"/>
            <a:ext cx="5257800" cy="1181100"/>
          </a:xfrm>
          <a:prstGeom prst="rect">
            <a:avLst/>
          </a:prstGeom>
        </p:spPr>
      </p:pic>
      <p:sp>
        <p:nvSpPr>
          <p:cNvPr id="12" name="양쪽 모서리가 둥근 사각형 11"/>
          <p:cNvSpPr/>
          <p:nvPr/>
        </p:nvSpPr>
        <p:spPr>
          <a:xfrm>
            <a:off x="674755" y="4363088"/>
            <a:ext cx="10955270" cy="20377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cd /c/Users/hyuna/Desktop/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kusitms</a:t>
            </a:r>
            <a:endParaRPr lang="en-US" altLang="ko-KR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경로 그대로 쓰기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C</a:t>
            </a:r>
            <a:r>
              <a:rPr lang="ko-KR" altLang="en-US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앞에 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넣어주기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82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1882274"/>
            <a:ext cx="10955270" cy="4518525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2500" b="1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14400" y="2144251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Init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하기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81100" y="2329622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284519"/>
            <a:ext cx="10955270" cy="1116280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init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45" y="3296042"/>
            <a:ext cx="7724775" cy="131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510606"/>
            <a:ext cx="885322" cy="8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7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1882274"/>
            <a:ext cx="10955270" cy="4518525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2500" b="1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14400" y="2144251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됐는지 확인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81100" y="2329622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3227146"/>
            <a:ext cx="2466975" cy="161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82" y="3051000"/>
            <a:ext cx="3693514" cy="1896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591" y="3022677"/>
            <a:ext cx="2328639" cy="26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1882274"/>
            <a:ext cx="10955270" cy="4518525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2500" b="1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14400" y="2144251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err="1" smtClean="0">
                <a:solidFill>
                  <a:prstClr val="white"/>
                </a:solidFill>
              </a:rPr>
              <a:t>Init</a:t>
            </a:r>
            <a:r>
              <a:rPr lang="ko-KR" altLang="en-US" b="1" dirty="0" smtClean="0">
                <a:solidFill>
                  <a:prstClr val="white"/>
                </a:solidFill>
              </a:rPr>
              <a:t>하기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81100" y="2329622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284519"/>
            <a:ext cx="10955270" cy="1116280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 -al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54" y="3296042"/>
            <a:ext cx="6000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6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496547"/>
            <a:ext cx="10762067" cy="3904252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674756" y="1910686"/>
            <a:ext cx="10762066" cy="58586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 </a:t>
            </a:r>
            <a:r>
              <a:rPr lang="ko-KR" altLang="en-US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572621" y="5280631"/>
            <a:ext cx="2713581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19083" y="3518537"/>
            <a:ext cx="1558916" cy="14023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버전이 만들어지기 전</a:t>
            </a:r>
            <a:r>
              <a:rPr lang="en-US" altLang="ko-KR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만들고 수정</a:t>
            </a:r>
            <a:r>
              <a:rPr lang="en-US" altLang="ko-KR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49954" y="3518537"/>
            <a:ext cx="1558916" cy="14023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버전이 만들어지려고 할 때 파일들 </a:t>
            </a:r>
            <a:r>
              <a:rPr lang="ko-KR" altLang="en-US" sz="1300" kern="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찝어서</a:t>
            </a: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kern="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올려둠</a:t>
            </a: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80825" y="3501577"/>
            <a:ext cx="1558916" cy="14023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버전이 저장되는 곳</a:t>
            </a: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19083" y="2730128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Working tree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9954" y="275861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Staging area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580825" y="275861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 repository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434518" y="3949710"/>
            <a:ext cx="1544417" cy="471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6872639" y="3949710"/>
            <a:ext cx="1544417" cy="471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commit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1" y="3798427"/>
            <a:ext cx="774203" cy="77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-0.00163 L 0.28399 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Kusitms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 안에 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txt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만들기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46272" y="6008990"/>
            <a:ext cx="633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편한 실습을 위해 가급적 이름과 파일 위치를 통일해 주시기 바랍니다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399" y="3045958"/>
            <a:ext cx="4244749" cy="28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</a:rPr>
              <a:t>파일 내용 출력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284519"/>
            <a:ext cx="10762067" cy="1116280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 test.txt 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84" y="3390869"/>
            <a:ext cx="7990924" cy="12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3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562465" y="1836268"/>
            <a:ext cx="216000" cy="216000"/>
          </a:xfrm>
          <a:prstGeom prst="ellipse">
            <a:avLst/>
          </a:prstGeom>
          <a:solidFill>
            <a:schemeClr val="bg1"/>
          </a:solidFill>
          <a:ln w="889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697618" y="1778236"/>
            <a:ext cx="216000" cy="216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84293" y="1680829"/>
            <a:ext cx="137730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들어가기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52789" y="1638297"/>
            <a:ext cx="13244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소개</a:t>
            </a:r>
            <a:endParaRPr kumimoji="0" lang="ko-KR" altLang="en-US" sz="2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381483"/>
              </p:ext>
            </p:extLst>
          </p:nvPr>
        </p:nvGraphicFramePr>
        <p:xfrm>
          <a:off x="248213" y="1563641"/>
          <a:ext cx="2692175" cy="446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66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CF4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문제 제기</a:t>
                      </a:r>
                      <a:endParaRPr kumimoji="0" lang="ko-KR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CF4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Git</a:t>
                      </a: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이 필요한 이유</a:t>
                      </a:r>
                      <a:endParaRPr kumimoji="0" lang="ko-KR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CF4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068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CF4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718461"/>
              </p:ext>
            </p:extLst>
          </p:nvPr>
        </p:nvGraphicFramePr>
        <p:xfrm>
          <a:off x="3232639" y="1563641"/>
          <a:ext cx="2692175" cy="4531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66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Github</a:t>
                      </a:r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en-US" altLang="ko-KR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Gitlab</a:t>
                      </a: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이 뭐야</a:t>
                      </a:r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GUI </a:t>
                      </a: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버전 소개</a:t>
                      </a:r>
                      <a:endParaRPr kumimoji="0" lang="en-US" altLang="ko-K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6269782" y="1690919"/>
            <a:ext cx="216000" cy="216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41321" y="1545003"/>
            <a:ext cx="215475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</a:t>
            </a: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endParaRPr kumimoji="0" lang="ko-KR" altLang="en-US" sz="2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07080"/>
              </p:ext>
            </p:extLst>
          </p:nvPr>
        </p:nvGraphicFramePr>
        <p:xfrm>
          <a:off x="6217065" y="1490746"/>
          <a:ext cx="2692175" cy="4531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66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버전 관리</a:t>
                      </a:r>
                      <a:endParaRPr kumimoji="0" lang="ko-KR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Branch/conflict</a:t>
                      </a:r>
                      <a:endParaRPr kumimoji="0" lang="ko-KR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Backup</a:t>
                      </a:r>
                      <a:endParaRPr kumimoji="0" lang="ko-KR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187738" y="329893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목차</a:t>
            </a:r>
            <a:endParaRPr kumimoji="0" lang="en-US" altLang="ko-KR" sz="3200" b="1" i="1" u="none" strike="noStrike" kern="0" cap="none" spc="0" normalizeH="0" baseline="0" noProof="0" dirty="0">
              <a:ln>
                <a:noFill/>
              </a:ln>
              <a:solidFill>
                <a:srgbClr val="5E7AF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690703"/>
              </p:ext>
            </p:extLst>
          </p:nvPr>
        </p:nvGraphicFramePr>
        <p:xfrm>
          <a:off x="9201491" y="1490746"/>
          <a:ext cx="2692175" cy="4531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66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README.md </a:t>
                      </a: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작성 요령</a:t>
                      </a:r>
                      <a:endParaRPr kumimoji="0" lang="en-US" altLang="ko-K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Git</a:t>
                      </a:r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-flow </a:t>
                      </a: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소개</a:t>
                      </a:r>
                      <a:endParaRPr kumimoji="0" lang="en-US" altLang="ko-K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Git</a:t>
                      </a:r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가이드라인</a:t>
                      </a:r>
                      <a:endParaRPr kumimoji="0" lang="en-US" altLang="ko-KR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63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9767581" y="1753784"/>
            <a:ext cx="216000" cy="216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38002" y="1607868"/>
            <a:ext cx="10791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나오기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6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상태 확인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829299"/>
            <a:ext cx="10762067" cy="57149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status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394" y="3013007"/>
            <a:ext cx="80581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Staging area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[add]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829299"/>
            <a:ext cx="10762067" cy="57149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add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12182"/>
            <a:ext cx="885322" cy="8853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367" y="3682042"/>
            <a:ext cx="8714552" cy="8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상태 확인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829299"/>
            <a:ext cx="10762067" cy="57149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status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90" y="3918133"/>
            <a:ext cx="885322" cy="8853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181" y="3165406"/>
            <a:ext cx="61245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5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496547"/>
            <a:ext cx="10762067" cy="3904252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674756" y="1910686"/>
            <a:ext cx="10762066" cy="58586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commit </a:t>
            </a:r>
            <a:r>
              <a:rPr lang="ko-KR" altLang="en-US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572621" y="5280631"/>
            <a:ext cx="2713581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19083" y="3518537"/>
            <a:ext cx="1558916" cy="14023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버전이 만들어지기 전</a:t>
            </a:r>
            <a:r>
              <a:rPr lang="en-US" altLang="ko-KR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만들고 수정</a:t>
            </a:r>
            <a:r>
              <a:rPr lang="en-US" altLang="ko-KR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49954" y="3518537"/>
            <a:ext cx="1558916" cy="14023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버전이 만들어지려고 할 때 파일들 </a:t>
            </a:r>
            <a:r>
              <a:rPr lang="ko-KR" altLang="en-US" sz="1300" kern="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찝어서</a:t>
            </a: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kern="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올려둠</a:t>
            </a: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80825" y="3501577"/>
            <a:ext cx="1558916" cy="14023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버전이 저장되는 곳</a:t>
            </a: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19083" y="2730128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Working tree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9954" y="275861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Staging area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580825" y="275861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 repository</a:t>
            </a:r>
            <a:endParaRPr lang="en-US" altLang="ko-KR" sz="12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434518" y="3949710"/>
            <a:ext cx="1544417" cy="471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6872639" y="3949710"/>
            <a:ext cx="1544417" cy="471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commit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58" y="3798427"/>
            <a:ext cx="774203" cy="77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-0.00163 L 0.28399 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Commit</a:t>
            </a:r>
            <a:r>
              <a:rPr lang="en-US" altLang="ko-KR" b="1" dirty="0" smtClean="0">
                <a:solidFill>
                  <a:prstClr val="white"/>
                </a:solidFill>
              </a:rPr>
              <a:t> </a:t>
            </a:r>
            <a:r>
              <a:rPr lang="ko-KR" altLang="en-US" b="1" dirty="0" smtClean="0">
                <a:solidFill>
                  <a:prstClr val="white"/>
                </a:solidFill>
              </a:rPr>
              <a:t>하기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829299"/>
            <a:ext cx="10762067" cy="57149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commit –m “webpage”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64" y="3786438"/>
            <a:ext cx="885322" cy="8853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738" y="3459278"/>
            <a:ext cx="7656508" cy="1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5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상태 확인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829299"/>
            <a:ext cx="10762067" cy="57149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status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36" y="3737555"/>
            <a:ext cx="7856434" cy="12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62032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 확인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829299"/>
            <a:ext cx="10762067" cy="57149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log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3918133"/>
            <a:ext cx="885322" cy="8853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4" y="3534932"/>
            <a:ext cx="68008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편집기 사용한 편집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829299"/>
            <a:ext cx="10762067" cy="57149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ano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work.txt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52" y="3831053"/>
            <a:ext cx="8273860" cy="7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</a:rPr>
              <a:t>편집기 사용한 편집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55435" y="3943349"/>
            <a:ext cx="10762067" cy="1673680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Webserver </a:t>
            </a:r>
            <a:r>
              <a:rPr lang="ko-KR" altLang="en-US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쓰고</a:t>
            </a:r>
            <a:endParaRPr lang="en-US" altLang="ko-KR" sz="1900" b="1" kern="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Ctrl+X</a:t>
            </a:r>
            <a:endParaRPr lang="en-US" altLang="ko-KR" sz="1900" b="1" kern="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엔터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3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commit </a:t>
            </a:r>
            <a:r>
              <a:rPr lang="ko-KR" altLang="en-US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한번에하기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829299"/>
            <a:ext cx="10762067" cy="57149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commit –am “webserver”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554" y="3562349"/>
            <a:ext cx="74485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양쪽 모서리가 둥근 사각형 36"/>
          <p:cNvSpPr/>
          <p:nvPr/>
        </p:nvSpPr>
        <p:spPr>
          <a:xfrm>
            <a:off x="674757" y="5708387"/>
            <a:ext cx="10762066" cy="58586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버전 관리에 대한 문제 발생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4756" y="947857"/>
            <a:ext cx="1074205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끊임없는 </a:t>
            </a:r>
            <a:r>
              <a:rPr lang="ko-KR" altLang="en-US" sz="2500" b="1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수정본이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발생한다면 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1473" y="1177837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필요한 이유 </a:t>
            </a: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74756" y="1822609"/>
            <a:ext cx="10762067" cy="3885778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8" descr="동네부기 a Twitter: &quot;와나완 약간 지금 이런느낌,,, 진짜최종 Wher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73" y="2831167"/>
            <a:ext cx="36385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오늘의유머 - 흔한 그래픽 디자이너의 작업 폴더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24" y="1997749"/>
            <a:ext cx="2390580" cy="347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1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5" y="2057400"/>
            <a:ext cx="10762067" cy="434339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올리기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" y="2247518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 확인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1100" y="2432889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829299"/>
            <a:ext cx="10762067" cy="57149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log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788" y="3046344"/>
            <a:ext cx="6858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현실적으로 여러 파일을 사용하는 버전 관리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936506" y="3313017"/>
            <a:ext cx="1568694" cy="665338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2413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white"/>
                </a:solidFill>
              </a:rPr>
              <a:t>Hello1.txt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936506" y="4204073"/>
            <a:ext cx="1568694" cy="665338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2413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white"/>
                </a:solidFill>
              </a:rPr>
              <a:t>Hello2.txt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936506" y="5095129"/>
            <a:ext cx="1568694" cy="665338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2413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white"/>
                </a:solidFill>
              </a:rPr>
              <a:t>Hello3.txt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36506" y="2469683"/>
            <a:ext cx="1568694" cy="665338"/>
          </a:xfrm>
          <a:prstGeom prst="ellipse">
            <a:avLst/>
          </a:prstGeom>
          <a:solidFill>
            <a:schemeClr val="bg1"/>
          </a:solidFill>
          <a:ln w="47625">
            <a:solidFill>
              <a:srgbClr val="5E7AF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b="1" dirty="0" smtClean="0">
                <a:solidFill>
                  <a:srgbClr val="5E7AF1"/>
                </a:solidFill>
              </a:rPr>
              <a:t>파일 작성</a:t>
            </a:r>
            <a:endParaRPr lang="ko-KR" altLang="en-US" sz="1100" b="1" dirty="0">
              <a:solidFill>
                <a:srgbClr val="5E7AF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65506" y="3313017"/>
            <a:ext cx="1568694" cy="665338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2413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prstClr val="white"/>
                </a:solidFill>
              </a:rPr>
              <a:t>Ver</a:t>
            </a:r>
            <a:r>
              <a:rPr lang="en-US" altLang="ko-KR" sz="1000" dirty="0" smtClean="0">
                <a:solidFill>
                  <a:prstClr val="white"/>
                </a:solidFill>
              </a:rPr>
              <a:t> 1.0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5365506" y="2469683"/>
            <a:ext cx="1568694" cy="665338"/>
          </a:xfrm>
          <a:prstGeom prst="ellipse">
            <a:avLst/>
          </a:prstGeom>
          <a:solidFill>
            <a:schemeClr val="bg1"/>
          </a:solidFill>
          <a:ln w="47625">
            <a:solidFill>
              <a:srgbClr val="5E7AF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b="1" dirty="0" smtClean="0">
                <a:solidFill>
                  <a:srgbClr val="5E7AF1"/>
                </a:solidFill>
              </a:rPr>
              <a:t>Staging area</a:t>
            </a:r>
            <a:endParaRPr lang="ko-KR" altLang="en-US" sz="1100" b="1" dirty="0">
              <a:solidFill>
                <a:srgbClr val="5E7AF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642106" y="3313017"/>
            <a:ext cx="1568694" cy="665338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2413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prstClr val="white"/>
                </a:solidFill>
              </a:rPr>
              <a:t>Ver</a:t>
            </a:r>
            <a:r>
              <a:rPr lang="en-US" altLang="ko-KR" sz="1000" dirty="0" smtClean="0">
                <a:solidFill>
                  <a:prstClr val="white"/>
                </a:solidFill>
              </a:rPr>
              <a:t> 1.0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8642106" y="2469683"/>
            <a:ext cx="1568694" cy="665338"/>
          </a:xfrm>
          <a:prstGeom prst="ellipse">
            <a:avLst/>
          </a:prstGeom>
          <a:solidFill>
            <a:schemeClr val="bg1"/>
          </a:solidFill>
          <a:ln w="47625">
            <a:solidFill>
              <a:srgbClr val="5E7AF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b="1" dirty="0" smtClean="0">
                <a:solidFill>
                  <a:srgbClr val="5E7AF1"/>
                </a:solidFill>
              </a:rPr>
              <a:t>repository</a:t>
            </a:r>
            <a:endParaRPr lang="ko-KR" altLang="en-US" sz="1100" b="1" dirty="0">
              <a:solidFill>
                <a:srgbClr val="5E7AF1"/>
              </a:solidFill>
            </a:endParaRPr>
          </a:p>
        </p:txBody>
      </p:sp>
      <p:cxnSp>
        <p:nvCxnSpPr>
          <p:cNvPr id="15" name="직선 화살표 연결선 14"/>
          <p:cNvCxnSpPr>
            <a:stCxn id="6" idx="6"/>
          </p:cNvCxnSpPr>
          <p:nvPr/>
        </p:nvCxnSpPr>
        <p:spPr>
          <a:xfrm flipV="1">
            <a:off x="3505200" y="3634014"/>
            <a:ext cx="1860306" cy="11672"/>
          </a:xfrm>
          <a:prstGeom prst="straightConnector1">
            <a:avLst/>
          </a:prstGeom>
          <a:ln w="44450" cap="flat" cmpd="sng" algn="ctr">
            <a:solidFill>
              <a:srgbClr val="44529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7" idx="6"/>
            <a:endCxn id="10" idx="2"/>
          </p:cNvCxnSpPr>
          <p:nvPr/>
        </p:nvCxnSpPr>
        <p:spPr>
          <a:xfrm flipV="1">
            <a:off x="3505200" y="3645686"/>
            <a:ext cx="1860306" cy="891056"/>
          </a:xfrm>
          <a:prstGeom prst="straightConnector1">
            <a:avLst/>
          </a:prstGeom>
          <a:ln w="44450" cap="flat" cmpd="sng" algn="ctr">
            <a:solidFill>
              <a:srgbClr val="44529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6"/>
            <a:endCxn id="12" idx="2"/>
          </p:cNvCxnSpPr>
          <p:nvPr/>
        </p:nvCxnSpPr>
        <p:spPr>
          <a:xfrm>
            <a:off x="6934200" y="3645686"/>
            <a:ext cx="1707906" cy="0"/>
          </a:xfrm>
          <a:prstGeom prst="straightConnector1">
            <a:avLst/>
          </a:prstGeom>
          <a:ln w="44450" cap="flat" cmpd="sng" algn="ctr">
            <a:solidFill>
              <a:srgbClr val="44529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365506" y="4205925"/>
            <a:ext cx="1568694" cy="665338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2413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prstClr val="white"/>
                </a:solidFill>
              </a:rPr>
              <a:t>Ver</a:t>
            </a:r>
            <a:r>
              <a:rPr lang="en-US" altLang="ko-KR" sz="1000" dirty="0" smtClean="0">
                <a:solidFill>
                  <a:prstClr val="white"/>
                </a:solidFill>
              </a:rPr>
              <a:t> 2.0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3505200" y="4550022"/>
            <a:ext cx="1860306" cy="891056"/>
          </a:xfrm>
          <a:prstGeom prst="straightConnector1">
            <a:avLst/>
          </a:prstGeom>
          <a:ln w="44450" cap="flat" cmpd="sng" algn="ctr">
            <a:solidFill>
              <a:srgbClr val="44529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8642106" y="4205925"/>
            <a:ext cx="1568694" cy="665338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2413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prstClr val="white"/>
                </a:solidFill>
              </a:rPr>
              <a:t>Ver</a:t>
            </a:r>
            <a:r>
              <a:rPr lang="en-US" altLang="ko-KR" sz="1000" dirty="0" smtClean="0">
                <a:solidFill>
                  <a:prstClr val="white"/>
                </a:solidFill>
              </a:rPr>
              <a:t> 2.0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934200" y="4550022"/>
            <a:ext cx="1707906" cy="0"/>
          </a:xfrm>
          <a:prstGeom prst="straightConnector1">
            <a:avLst/>
          </a:prstGeom>
          <a:ln w="44450" cap="flat" cmpd="sng" algn="ctr">
            <a:solidFill>
              <a:srgbClr val="44529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5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4" name="Picture 4" descr="9) git bran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28" y="1884368"/>
            <a:ext cx="7502226" cy="437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2228628" y="895701"/>
            <a:ext cx="7502226" cy="614420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: </a:t>
            </a:r>
            <a:r>
              <a:rPr lang="ko-KR" altLang="en-US" sz="2500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독립된 작업 영역</a:t>
            </a:r>
            <a:endParaRPr lang="ko-KR" altLang="en-US" sz="2500" kern="0" dirty="0">
              <a:solidFill>
                <a:prstClr val="black">
                  <a:lumMod val="50000"/>
                  <a:lumOff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45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82" y="3293177"/>
            <a:ext cx="1881122" cy="1825089"/>
          </a:xfrm>
          <a:prstGeom prst="rect">
            <a:avLst/>
          </a:prstGeom>
        </p:spPr>
      </p:pic>
      <p:sp>
        <p:nvSpPr>
          <p:cNvPr id="19" name="양쪽 모서리가 둥근 사각형 18"/>
          <p:cNvSpPr/>
          <p:nvPr/>
        </p:nvSpPr>
        <p:spPr>
          <a:xfrm>
            <a:off x="3941891" y="4540925"/>
            <a:ext cx="1117839" cy="422935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학회 소개 </a:t>
            </a:r>
            <a:r>
              <a:rPr lang="en-US" altLang="ko-KR" sz="1100" kern="0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ppt</a:t>
            </a:r>
            <a:endParaRPr lang="ko-KR" altLang="en-US" sz="1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12" y="3567623"/>
            <a:ext cx="887541" cy="887541"/>
          </a:xfrm>
          <a:prstGeom prst="rect">
            <a:avLst/>
          </a:prstGeom>
        </p:spPr>
      </p:pic>
      <p:sp>
        <p:nvSpPr>
          <p:cNvPr id="21" name="양쪽 모서리가 둥근 사각형 20"/>
          <p:cNvSpPr/>
          <p:nvPr/>
        </p:nvSpPr>
        <p:spPr>
          <a:xfrm>
            <a:off x="6491096" y="4593587"/>
            <a:ext cx="1042933" cy="370273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초청 메일</a:t>
            </a:r>
            <a:endParaRPr lang="ko-KR" altLang="en-US" sz="1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34" y="3541291"/>
            <a:ext cx="940203" cy="94020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078" y="2284080"/>
            <a:ext cx="1009097" cy="100909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078" y="3601031"/>
            <a:ext cx="992556" cy="99255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078" y="5055821"/>
            <a:ext cx="956670" cy="956670"/>
          </a:xfrm>
          <a:prstGeom prst="rect">
            <a:avLst/>
          </a:prstGeom>
        </p:spPr>
      </p:pic>
      <p:sp>
        <p:nvSpPr>
          <p:cNvPr id="31" name="양쪽 모서리가 둥근 사각형 30"/>
          <p:cNvSpPr/>
          <p:nvPr/>
        </p:nvSpPr>
        <p:spPr>
          <a:xfrm>
            <a:off x="10035197" y="2595897"/>
            <a:ext cx="1278798" cy="450005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김씨</a:t>
            </a:r>
            <a:endParaRPr lang="ko-KR" altLang="en-US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10035197" y="3921705"/>
            <a:ext cx="1278798" cy="450005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이씨</a:t>
            </a:r>
            <a:endParaRPr lang="ko-KR" altLang="en-US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10035197" y="5318987"/>
            <a:ext cx="1278798" cy="450005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박씨</a:t>
            </a:r>
            <a:endParaRPr lang="ko-KR" altLang="en-US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12" y="2302608"/>
            <a:ext cx="887541" cy="88754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34" y="2276276"/>
            <a:ext cx="940203" cy="9402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12" y="5207275"/>
            <a:ext cx="887541" cy="8875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34" y="5180943"/>
            <a:ext cx="940203" cy="9402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420" y="2291273"/>
            <a:ext cx="6014209" cy="36995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310" y="2276894"/>
            <a:ext cx="8113773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31" grpId="0" animBg="1"/>
      <p:bldP spid="32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3941891" y="4540925"/>
            <a:ext cx="1117839" cy="422935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학회 소개 </a:t>
            </a:r>
            <a:r>
              <a:rPr lang="en-US" altLang="ko-KR" sz="1100" kern="0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ppt</a:t>
            </a:r>
            <a:endParaRPr lang="ko-KR" altLang="en-US" sz="1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12" y="3567623"/>
            <a:ext cx="887541" cy="887541"/>
          </a:xfrm>
          <a:prstGeom prst="rect">
            <a:avLst/>
          </a:prstGeom>
        </p:spPr>
      </p:pic>
      <p:sp>
        <p:nvSpPr>
          <p:cNvPr id="21" name="양쪽 모서리가 둥근 사각형 20"/>
          <p:cNvSpPr/>
          <p:nvPr/>
        </p:nvSpPr>
        <p:spPr>
          <a:xfrm>
            <a:off x="6491096" y="4593587"/>
            <a:ext cx="1042933" cy="370273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초청 메일</a:t>
            </a:r>
            <a:endParaRPr lang="ko-KR" altLang="en-US" sz="1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34" y="3541291"/>
            <a:ext cx="940203" cy="94020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078" y="2284080"/>
            <a:ext cx="1009097" cy="100909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078" y="3601031"/>
            <a:ext cx="992556" cy="99255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078" y="5055821"/>
            <a:ext cx="956670" cy="95667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12" y="2302608"/>
            <a:ext cx="887541" cy="88754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34" y="2276276"/>
            <a:ext cx="940203" cy="9402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12" y="5207275"/>
            <a:ext cx="887541" cy="8875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34" y="5180943"/>
            <a:ext cx="940203" cy="94020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7661189" y="2829697"/>
            <a:ext cx="1112108" cy="1092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89838" y="4146707"/>
            <a:ext cx="11615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661189" y="4097309"/>
            <a:ext cx="102561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678077" y="4359376"/>
            <a:ext cx="1008723" cy="11747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양쪽 모서리가 둥근 사각형 22"/>
          <p:cNvSpPr/>
          <p:nvPr/>
        </p:nvSpPr>
        <p:spPr>
          <a:xfrm>
            <a:off x="10035197" y="2595897"/>
            <a:ext cx="1278798" cy="450005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김씨</a:t>
            </a:r>
            <a:endParaRPr lang="ko-KR" altLang="en-US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10035197" y="3921705"/>
            <a:ext cx="1278798" cy="450005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이씨</a:t>
            </a:r>
            <a:endParaRPr lang="ko-KR" altLang="en-US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10035197" y="5318987"/>
            <a:ext cx="1278798" cy="450005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박씨</a:t>
            </a:r>
            <a:endParaRPr lang="ko-KR" altLang="en-US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49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186249" y="4188941"/>
            <a:ext cx="9761837" cy="12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568126" y="2916195"/>
            <a:ext cx="653726" cy="1272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221852" y="2916195"/>
            <a:ext cx="27084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930346" y="2916195"/>
            <a:ext cx="506627" cy="1239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43" y="2425491"/>
            <a:ext cx="998534" cy="99853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45" y="3375759"/>
            <a:ext cx="1307452" cy="13074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72290" y="205615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 기능 구현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568126" y="4201297"/>
            <a:ext cx="470739" cy="15198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75759"/>
            <a:ext cx="1307452" cy="1307452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>
            <a:off x="1994991" y="5721178"/>
            <a:ext cx="5455308" cy="12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7450299" y="4201297"/>
            <a:ext cx="680447" cy="15322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30" y="5218077"/>
            <a:ext cx="867516" cy="86751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08" y="3375759"/>
            <a:ext cx="1307452" cy="130745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296930" y="596361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기능 구현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4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48454" y="2200691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master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55249" y="2392156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055117" y="2250803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48454" y="3791199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checkout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055249" y="3982664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055117" y="3841311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48454" y="4781853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merge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55249" y="4973318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자유형 30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055117" y="4831965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48454" y="2982741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55249" y="3174206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055117" y="3032853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73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master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48454" y="2200691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처음 기본적으로 만들어지는 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55249" y="2392156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055117" y="2250803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48454" y="2965482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이전까지 파일에 보면 위쪽에 있던 </a:t>
            </a:r>
            <a:r>
              <a:rPr lang="en-US" altLang="ko-KR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master </a:t>
            </a:r>
            <a:r>
              <a:rPr lang="ko-KR" altLang="en-US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바로 이것을 나타냄</a:t>
            </a:r>
            <a:r>
              <a:rPr lang="en-US" altLang="ko-KR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55249" y="3156947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22" y="3644791"/>
            <a:ext cx="7990924" cy="12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head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48454" y="2200691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작업중인 로컬 </a:t>
            </a:r>
            <a:r>
              <a:rPr lang="ko-KR" altLang="en-US" sz="2800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브랜치를</a:t>
            </a:r>
            <a:r>
              <a:rPr lang="ko-KR" altLang="en-US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가리키는 포인터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55249" y="2392156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055117" y="2250803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48454" y="2965482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작업중인 </a:t>
            </a:r>
            <a:r>
              <a:rPr lang="en-US" altLang="ko-KR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r>
              <a:rPr lang="ko-KR" altLang="en-US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바뀌면 다른 것을 가리키게 됨</a:t>
            </a:r>
            <a:r>
              <a:rPr lang="en-US" altLang="ko-KR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55249" y="3156947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22" y="3881396"/>
            <a:ext cx="7013910" cy="16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checkout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48454" y="2200691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가리키는 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바꾸기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55249" y="2392156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055117" y="2250803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56069" y="2700400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ko-KR" altLang="en-US" sz="28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작업중인 로컬 </a:t>
            </a:r>
            <a:r>
              <a:rPr lang="ko-KR" altLang="en-US" sz="2800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브랜치를</a:t>
            </a:r>
            <a:r>
              <a:rPr lang="ko-KR" altLang="en-US" sz="28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바꾸기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50578" y="3572056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48453" y="3471394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checkout [</a:t>
            </a:r>
            <a:r>
              <a:rPr lang="ko-KR" altLang="en-US" sz="280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브랜치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이름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50578" y="3568121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48453" y="3467459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checkout [</a:t>
            </a:r>
            <a:r>
              <a:rPr lang="ko-KR" altLang="en-US" sz="280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브랜치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이름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50578" y="4441119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48453" y="4340457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시간여행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4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674756" y="947857"/>
            <a:ext cx="1074205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이용한 </a:t>
            </a:r>
            <a:r>
              <a:rPr kumimoji="0" lang="ko-KR" altLang="en-US" sz="25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버전관리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1473" y="1177837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필요한 이유 </a:t>
            </a: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74756" y="1822608"/>
            <a:ext cx="10762067" cy="456549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5" y="2409457"/>
            <a:ext cx="2107895" cy="21078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27" y="2585243"/>
            <a:ext cx="1756327" cy="1756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13" y="2295158"/>
            <a:ext cx="2336495" cy="23364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8827" y="4595571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kern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히스토리</a:t>
            </a:r>
            <a:r>
              <a:rPr lang="ko-KR" altLang="en-US" sz="2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보기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384526" y="4629599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384393" y="4595452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53377" y="4595571"/>
            <a:ext cx="17972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하나의 이름으로</a:t>
            </a:r>
            <a:endParaRPr lang="en-US" altLang="ko-KR" sz="2000" b="1" kern="0" dirty="0" smtClean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버전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69076" y="4629599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4868943" y="4595452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14515" y="4595571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시점으로 돌아가기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30214" y="4629599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7830081" y="4595452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4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82" y="2580156"/>
            <a:ext cx="612190" cy="6121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15" y="3629474"/>
            <a:ext cx="800022" cy="800022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>
            <a:off x="2405413" y="4068861"/>
            <a:ext cx="6821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1)Branch </a:t>
            </a:r>
            <a:r>
              <a:rPr lang="ko-KR" altLang="en-US" sz="25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lang="en-US" altLang="ko-KR" sz="25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61" y="3629474"/>
            <a:ext cx="800022" cy="800022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4568808" y="4068861"/>
            <a:ext cx="6821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78" y="3629474"/>
            <a:ext cx="800022" cy="800022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 flipV="1">
            <a:off x="4568807" y="3063834"/>
            <a:ext cx="573209" cy="6586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740013" y="4068861"/>
            <a:ext cx="6821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752983" y="3005540"/>
            <a:ext cx="670189" cy="5644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95" y="3629474"/>
            <a:ext cx="800022" cy="8000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350" y="4482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2426" y="4482730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web server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9698" y="448273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design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25184" y="207024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chat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76685" y="448273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final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6171" y="4429496"/>
            <a:ext cx="121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web page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74756" y="3379304"/>
            <a:ext cx="1730657" cy="16697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81728" y="3379304"/>
            <a:ext cx="1730657" cy="16697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90449" y="4029525"/>
            <a:ext cx="17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Master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10607" y="2273447"/>
            <a:ext cx="146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7770" y="3699529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HEAD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53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8" grpId="0"/>
      <p:bldP spid="29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위치 확인하기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664529"/>
            <a:ext cx="10955270" cy="73626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pwd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81" y="3291738"/>
            <a:ext cx="6741320" cy="14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</a:rPr>
              <a:t>현재 </a:t>
            </a:r>
            <a:r>
              <a:rPr lang="ko-KR" altLang="en-US" b="1" dirty="0" err="1" smtClean="0">
                <a:solidFill>
                  <a:prstClr val="white"/>
                </a:solidFill>
              </a:rPr>
              <a:t>브랜치</a:t>
            </a:r>
            <a:r>
              <a:rPr lang="ko-KR" altLang="en-US" b="1" dirty="0" smtClean="0">
                <a:solidFill>
                  <a:prstClr val="white"/>
                </a:solidFill>
              </a:rPr>
              <a:t> 확인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branch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35" y="3376576"/>
            <a:ext cx="8807110" cy="10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</a:rPr>
              <a:t>새 </a:t>
            </a:r>
            <a:r>
              <a:rPr lang="ko-KR" altLang="en-US" b="1" dirty="0" err="1" smtClean="0">
                <a:solidFill>
                  <a:prstClr val="white"/>
                </a:solidFill>
              </a:rPr>
              <a:t>브랜치</a:t>
            </a:r>
            <a:r>
              <a:rPr lang="ko-KR" altLang="en-US" b="1" dirty="0" smtClean="0">
                <a:solidFill>
                  <a:prstClr val="white"/>
                </a:solidFill>
              </a:rPr>
              <a:t> 만들기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branch chat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95" y="3417963"/>
            <a:ext cx="9258044" cy="8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 </a:t>
            </a:r>
            <a:r>
              <a:rPr lang="ko-KR" altLang="en-US" b="1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브랜치로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이동하기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checkout chat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19" y="3376576"/>
            <a:ext cx="7517603" cy="92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편집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nano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work.txt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644" y="3519337"/>
            <a:ext cx="8314189" cy="7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편집</a:t>
            </a: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맨 아랫줄에 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 </a:t>
            </a:r>
            <a:r>
              <a:rPr lang="ko-KR" altLang="en-US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316" y="3007712"/>
            <a:ext cx="59150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</a:rPr>
              <a:t>커밋하기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commit –am “chat”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38" y="3228294"/>
            <a:ext cx="8010315" cy="12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82" y="2580156"/>
            <a:ext cx="612190" cy="6121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15" y="3629474"/>
            <a:ext cx="800022" cy="800022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>
            <a:off x="2405413" y="4068861"/>
            <a:ext cx="6821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1)Branch </a:t>
            </a:r>
            <a:r>
              <a:rPr lang="ko-KR" altLang="en-US" sz="25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lang="en-US" altLang="ko-KR" sz="25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61" y="3629474"/>
            <a:ext cx="800022" cy="800022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4568808" y="4068861"/>
            <a:ext cx="6821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78" y="3629474"/>
            <a:ext cx="800022" cy="800022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 flipV="1">
            <a:off x="4568807" y="3063834"/>
            <a:ext cx="573209" cy="6586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740013" y="4068861"/>
            <a:ext cx="6821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752983" y="3005540"/>
            <a:ext cx="670189" cy="5644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95" y="3629474"/>
            <a:ext cx="800022" cy="8000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350" y="4482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2426" y="4482730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web server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9698" y="448273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design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25184" y="207024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chat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76685" y="448273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final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6171" y="4429496"/>
            <a:ext cx="121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web page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74756" y="3379304"/>
            <a:ext cx="1730657" cy="16697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81728" y="3379304"/>
            <a:ext cx="1730657" cy="16697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90449" y="4029525"/>
            <a:ext cx="17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Master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10607" y="2273447"/>
            <a:ext cx="146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7547" y="2521078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HEAD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093457" y="1807892"/>
            <a:ext cx="1730657" cy="16697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5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1.66667E-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</a:rPr>
              <a:t>Master </a:t>
            </a:r>
            <a:r>
              <a:rPr lang="ko-KR" altLang="en-US" b="1" dirty="0" err="1" smtClean="0">
                <a:solidFill>
                  <a:prstClr val="white"/>
                </a:solidFill>
              </a:rPr>
              <a:t>브랜치로</a:t>
            </a:r>
            <a:r>
              <a:rPr lang="ko-KR" altLang="en-US" b="1" dirty="0" smtClean="0">
                <a:solidFill>
                  <a:prstClr val="white"/>
                </a:solidFill>
              </a:rPr>
              <a:t> 돌아오기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checkout master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55" y="3376576"/>
            <a:ext cx="6883175" cy="89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양쪽 모서리가 둥근 사각형 36"/>
          <p:cNvSpPr/>
          <p:nvPr/>
        </p:nvSpPr>
        <p:spPr>
          <a:xfrm>
            <a:off x="674757" y="5732059"/>
            <a:ext cx="10762066" cy="56218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백업에 대한 필요성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4756" y="921028"/>
            <a:ext cx="1074205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컴퓨터가 갑자기 다 날아간다면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43359" y="1103714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필요한 이유 </a:t>
            </a: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74756" y="1748486"/>
            <a:ext cx="10762067" cy="398357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Picture 2" descr="6 Solutions to the Blue Screen of Death Error 0x0000001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779" y="1944809"/>
            <a:ext cx="5362575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3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Work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수정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nano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work.txt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3002722"/>
            <a:ext cx="7529103" cy="18292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2696" y="373268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당시 시간으로 돌아감 </a:t>
            </a:r>
            <a:r>
              <a:rPr lang="en-US" altLang="ko-KR" dirty="0" smtClean="0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dirty="0">
              <a:solidFill>
                <a:schemeClr val="bg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2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Work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수정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맨 아랫줄에 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design </a:t>
            </a:r>
            <a:r>
              <a:rPr lang="ko-KR" altLang="en-US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적어주세요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283" y="3179162"/>
            <a:ext cx="52101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커밋하기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commit –am “design”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01" y="3376576"/>
            <a:ext cx="7825363" cy="120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 확인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log –all –graph --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oneline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777" y="3226787"/>
            <a:ext cx="5991225" cy="1381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72" y="3381047"/>
            <a:ext cx="885322" cy="8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0746" y="1651952"/>
            <a:ext cx="78550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Merge </a:t>
            </a:r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과정에서 파일의 이름이 같으면 충돌이 발생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37706" y="1849466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자유형 48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737574" y="1708113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10746" y="2735031"/>
            <a:ext cx="62969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 다르면 무조건 자동으로 합쳐준다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37706" y="2954935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737574" y="2813582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02666" y="3886922"/>
            <a:ext cx="8800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 같아도 수정한 부분이 다르다면 자동으로 합쳐준다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37706" y="4106826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자유형 41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737574" y="3965473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3904252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2)Merge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674756" y="1910686"/>
            <a:ext cx="10762066" cy="58586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Merge </a:t>
            </a:r>
            <a:r>
              <a:rPr lang="ko-KR" altLang="en-US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기본 개념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27719" y="2889539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8452" y="2759557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Merge 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과정에서 파일이 다르다 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합쳐준다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50578" y="3568121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8453" y="3467459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파일의 이름이 같다 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수정한 부분이 다르다 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합쳐준다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50578" y="4246702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48453" y="4146040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파일의 이름이 같다 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수정한 부분이 같다 </a:t>
            </a: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 발생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35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2496547"/>
            <a:ext cx="10762067" cy="3904252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2)Merge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674756" y="1910686"/>
            <a:ext cx="10762066" cy="58586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3-way merge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94447" y="2971158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92322" y="2870496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공통의 조상 </a:t>
            </a:r>
            <a:r>
              <a:rPr lang="ko-KR" altLang="en-US" sz="280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커밋을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이용한 방식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39" y="3766655"/>
            <a:ext cx="612190" cy="6121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72" y="4815973"/>
            <a:ext cx="800022" cy="80002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498970" y="5255360"/>
            <a:ext cx="6821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18" y="4815973"/>
            <a:ext cx="800022" cy="800022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5662365" y="5255360"/>
            <a:ext cx="6821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35" y="4815973"/>
            <a:ext cx="800022" cy="800022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V="1">
            <a:off x="5662364" y="4250333"/>
            <a:ext cx="573209" cy="6586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15983" y="5669229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web server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33255" y="566922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design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741" y="325674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chat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9728" y="5615995"/>
            <a:ext cx="121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/>
                </a:solidFill>
              </a:rPr>
              <a:t>web page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2496547"/>
            <a:ext cx="10762067" cy="3904252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2)Merge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674756" y="1910686"/>
            <a:ext cx="10762066" cy="58586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3-way merge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78580"/>
              </p:ext>
            </p:extLst>
          </p:nvPr>
        </p:nvGraphicFramePr>
        <p:xfrm>
          <a:off x="1991788" y="3767666"/>
          <a:ext cx="8127999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57054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442293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89896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 chat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Original(web</a:t>
                      </a:r>
                      <a:r>
                        <a:rPr lang="en-US" altLang="ko-KR" baseline="0" dirty="0" smtClean="0"/>
                        <a:t> server)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 design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57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3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5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15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09180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1194447" y="2971158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92322" y="2870496"/>
            <a:ext cx="942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공통의 조상 </a:t>
            </a:r>
            <a:r>
              <a:rPr lang="ko-KR" altLang="en-US" sz="280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커밋을</a:t>
            </a:r>
            <a:r>
              <a:rPr lang="ko-KR" altLang="en-US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이용한 방식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64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Merge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하기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merge chat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2)merge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45" y="3376576"/>
            <a:ext cx="7707493" cy="12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674755" y="1787119"/>
            <a:ext cx="10955270" cy="4613680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8008" y="2032140"/>
            <a:ext cx="10244138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Merge</a:t>
            </a:r>
            <a:r>
              <a:rPr lang="ko-KR" altLang="en-US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하기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96795" y="2243143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74755" y="5157787"/>
            <a:ext cx="10955270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19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19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merge chat</a:t>
            </a:r>
            <a:endParaRPr lang="ko-KR" altLang="en-US" sz="19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merge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실습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692322" y="64704"/>
            <a:ext cx="877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err="1" smtClean="0">
                <a:solidFill>
                  <a:srgbClr val="5E7AF1"/>
                </a:solidFill>
              </a:rPr>
              <a:t>branch&amp;conflict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90" y="2988662"/>
            <a:ext cx="6019800" cy="1857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62" y="3381047"/>
            <a:ext cx="885322" cy="8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674756" y="921028"/>
            <a:ext cx="1074205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backup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43359" y="1103714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필요한 이유 </a:t>
            </a: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74756" y="1748486"/>
            <a:ext cx="10762067" cy="4423714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49" y="2860020"/>
            <a:ext cx="1545876" cy="1545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05" y="2860020"/>
            <a:ext cx="1599895" cy="15998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32389" y="4642601"/>
            <a:ext cx="1710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Google Drive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65892" y="4642601"/>
            <a:ext cx="1215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DropBox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23" y="2033570"/>
            <a:ext cx="3853546" cy="385354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89728" y="5398494"/>
            <a:ext cx="13724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 CPU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97523" y="1847897"/>
            <a:ext cx="1681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Remote CPU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2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버전 관리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910686"/>
            <a:ext cx="10762067" cy="449011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http://www.devpools.kr/2017/01/31/%EA%B0%9C%EB%B0%9C%EB%B0%94%EB%B3%B4%EB%93%A4-1%ED%99%94-git-back-to-the-future/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되돌아가기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58460" y="2316905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6335" y="2216243"/>
            <a:ext cx="46649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reset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21270" y="2316905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19145" y="2216243"/>
            <a:ext cx="46649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revert</a:t>
            </a:r>
            <a:endParaRPr lang="en-US" altLang="ko-KR" sz="28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35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도입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컴퓨터의 불안전성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Picture 2" descr="6 Solutions to the Blue Screen of Death Error 0x0000001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038" y="2298495"/>
            <a:ext cx="5362575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3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도입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en-US" altLang="ko-KR" sz="2500" b="1" noProof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Github Logo Png - Github, Transparent Png - kind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47" y="2886075"/>
            <a:ext cx="4762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6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2309" y="1006472"/>
            <a:ext cx="20473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 그림 정리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7508" y="1140677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자유형 48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647376" y="999324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468191" y="5304262"/>
            <a:ext cx="2713581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LOCAL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318121" y="2423083"/>
            <a:ext cx="1558916" cy="24678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730401" y="5280643"/>
            <a:ext cx="185326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REMOTE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045700" y="1834809"/>
            <a:ext cx="1222667" cy="3171494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83821" y="2423083"/>
            <a:ext cx="1558916" cy="2467820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49521" y="2423083"/>
            <a:ext cx="1558916" cy="2467820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318122" y="1663159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Working directory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083821" y="1663159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Staging area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849520" y="1663159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 directory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479062" y="3305359"/>
            <a:ext cx="1002734" cy="424206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add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6229035" y="3305359"/>
            <a:ext cx="1188880" cy="407897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commit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오른쪽 화살표 50"/>
          <p:cNvSpPr/>
          <p:nvPr/>
        </p:nvSpPr>
        <p:spPr>
          <a:xfrm>
            <a:off x="8330090" y="3289301"/>
            <a:ext cx="1762511" cy="424206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push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flipH="1">
            <a:off x="8280000" y="3840617"/>
            <a:ext cx="1762511" cy="40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Fetch/pull</a:t>
            </a:r>
            <a:endParaRPr lang="ko-KR" altLang="en-US" dirty="0"/>
          </a:p>
        </p:txBody>
      </p:sp>
      <p:sp>
        <p:nvSpPr>
          <p:cNvPr id="56" name="오른쪽 화살표 55"/>
          <p:cNvSpPr/>
          <p:nvPr/>
        </p:nvSpPr>
        <p:spPr>
          <a:xfrm flipH="1">
            <a:off x="8280000" y="2817550"/>
            <a:ext cx="1762511" cy="40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clone</a:t>
            </a:r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 rot="1685212">
            <a:off x="2123285" y="4529296"/>
            <a:ext cx="2217407" cy="657051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init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2" y="2482492"/>
            <a:ext cx="1971234" cy="1971234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7347383" y="5273577"/>
            <a:ext cx="2217407" cy="657051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remote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00818" y="1250697"/>
            <a:ext cx="5470527" cy="493141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8" grpId="0" animBg="1"/>
      <p:bldP spid="50" grpId="0" animBg="1"/>
      <p:bldP spid="51" grpId="0" animBg="1"/>
      <p:bldP spid="9" grpId="0" animBg="1"/>
      <p:bldP spid="56" grpId="0" animBg="1"/>
      <p:bldP spid="20" grpId="0" animBg="1"/>
      <p:bldP spid="2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도입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remote/push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179037" y="5634046"/>
            <a:ext cx="2713581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LOCAL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28967" y="2752867"/>
            <a:ext cx="1558916" cy="24678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441247" y="5610427"/>
            <a:ext cx="185326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REMOTE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756546" y="2164593"/>
            <a:ext cx="1222667" cy="3171494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94667" y="2752867"/>
            <a:ext cx="1558916" cy="2467820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60367" y="2752867"/>
            <a:ext cx="1558916" cy="2467820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28968" y="199294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Working directory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94667" y="199294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Staging area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60366" y="199294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 directory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7040936" y="3619085"/>
            <a:ext cx="1762511" cy="424206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push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flipH="1">
            <a:off x="6990846" y="4170401"/>
            <a:ext cx="1762511" cy="40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Fetch/pull</a:t>
            </a:r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 flipH="1">
            <a:off x="6990846" y="3147334"/>
            <a:ext cx="1762511" cy="40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clone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6058229" y="5603361"/>
            <a:ext cx="2217407" cy="657051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remote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23" y="2341118"/>
            <a:ext cx="2636748" cy="2316681"/>
          </a:xfrm>
          <a:prstGeom prst="rect">
            <a:avLst/>
          </a:prstGeom>
        </p:spPr>
      </p:pic>
      <p:sp>
        <p:nvSpPr>
          <p:cNvPr id="6" name="양쪽 모서리가 둥근 사각형 5"/>
          <p:cNvSpPr/>
          <p:nvPr/>
        </p:nvSpPr>
        <p:spPr>
          <a:xfrm>
            <a:off x="674755" y="5172777"/>
            <a:ext cx="10762068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New </a:t>
            </a:r>
            <a:r>
              <a:rPr lang="ko-KR" altLang="en-US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ko-KR" altLang="en-US" sz="25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2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21" y="2063052"/>
            <a:ext cx="7064352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40" y="3358564"/>
            <a:ext cx="6896698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21" y="3215958"/>
            <a:ext cx="8944293" cy="17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52" y="2755740"/>
            <a:ext cx="9271489" cy="617045"/>
          </a:xfrm>
          <a:prstGeom prst="rect">
            <a:avLst/>
          </a:prstGeom>
        </p:spPr>
      </p:pic>
      <p:sp>
        <p:nvSpPr>
          <p:cNvPr id="7" name="양쪽 모서리가 둥근 사각형 6"/>
          <p:cNvSpPr/>
          <p:nvPr/>
        </p:nvSpPr>
        <p:spPr>
          <a:xfrm>
            <a:off x="674755" y="5157787"/>
            <a:ext cx="10762068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25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remote add origin </a:t>
            </a:r>
            <a:r>
              <a:rPr lang="ko-KR" altLang="en-US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endParaRPr lang="ko-KR" altLang="en-US" sz="25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2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양쪽 모서리가 둥근 사각형 36"/>
          <p:cNvSpPr/>
          <p:nvPr/>
        </p:nvSpPr>
        <p:spPr>
          <a:xfrm>
            <a:off x="674757" y="5732059"/>
            <a:ext cx="10762066" cy="562189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협업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대한 필요성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4756" y="921028"/>
            <a:ext cx="1074205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 공유 어떻게 해요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43359" y="1103714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필요한 이유 </a:t>
            </a: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(3)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74756" y="1748486"/>
            <a:ext cx="10762067" cy="3983573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36" y="1942455"/>
            <a:ext cx="1969706" cy="34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]repository 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674755" y="5157787"/>
            <a:ext cx="10762068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25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remote -v</a:t>
            </a:r>
            <a:endParaRPr lang="ko-KR" altLang="en-US" sz="25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71" y="2884580"/>
            <a:ext cx="8358786" cy="12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674755" y="5157787"/>
            <a:ext cx="10762068" cy="1243011"/>
          </a:xfrm>
          <a:prstGeom prst="round2SameRect">
            <a:avLst>
              <a:gd name="adj1" fmla="val 0"/>
              <a:gd name="adj2" fmla="val 7869"/>
            </a:avLst>
          </a:prstGeom>
          <a:solidFill>
            <a:schemeClr val="bg1">
              <a:alpha val="11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25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push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</a:t>
            </a:r>
            <a:r>
              <a:rPr lang="en-US" altLang="ko-KR" sz="2500" b="1" kern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2500" b="1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push –set –upstream origin master</a:t>
            </a:r>
            <a:endParaRPr lang="ko-KR" altLang="en-US" sz="2500" b="1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97" y="2073020"/>
            <a:ext cx="6875472" cy="27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2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48" y="2341118"/>
            <a:ext cx="3650857" cy="36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25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14" y="2108776"/>
            <a:ext cx="5372566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3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도입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remote/push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179037" y="5634046"/>
            <a:ext cx="2713581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LOCAL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28967" y="2752867"/>
            <a:ext cx="1558916" cy="2467819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13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441247" y="5610427"/>
            <a:ext cx="185326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REMOTE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756546" y="2164593"/>
            <a:ext cx="1222667" cy="3171494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94667" y="2752867"/>
            <a:ext cx="1558916" cy="2467820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60367" y="2752867"/>
            <a:ext cx="1558916" cy="2467820"/>
          </a:xfrm>
          <a:prstGeom prst="roundRect">
            <a:avLst>
              <a:gd name="adj" fmla="val 12645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28968" y="199294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Working directory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94667" y="199294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Staging area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60366" y="1992943"/>
            <a:ext cx="155891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 directory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7040936" y="3619085"/>
            <a:ext cx="1762511" cy="424206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push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flipH="1">
            <a:off x="6990846" y="4170401"/>
            <a:ext cx="1762511" cy="40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Fetch/pull</a:t>
            </a:r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 flipH="1">
            <a:off x="6990846" y="3147334"/>
            <a:ext cx="1762511" cy="40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clone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6058229" y="5603361"/>
            <a:ext cx="2217407" cy="657051"/>
          </a:xfrm>
          <a:prstGeom prst="rightArrow">
            <a:avLst/>
          </a:prstGeom>
          <a:solidFill>
            <a:schemeClr val="bg1"/>
          </a:solidFill>
          <a:ln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remote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도입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pull/fetch/clone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47472" y="2079508"/>
            <a:ext cx="178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clone</a:t>
            </a:r>
          </a:p>
        </p:txBody>
      </p:sp>
      <p:sp>
        <p:nvSpPr>
          <p:cNvPr id="23" name="타원 22"/>
          <p:cNvSpPr/>
          <p:nvPr/>
        </p:nvSpPr>
        <p:spPr>
          <a:xfrm>
            <a:off x="2554266" y="2270973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2554134" y="2129620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38682" y="2079508"/>
            <a:ext cx="178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fetch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245476" y="2270973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7245344" y="2129620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38682" y="4386348"/>
            <a:ext cx="178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pull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245476" y="4577813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자유형 30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7245344" y="4436460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D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14619" y="2776466"/>
            <a:ext cx="4356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원격 저장소에서 다운로드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080229" y="2776466"/>
            <a:ext cx="4356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원격 저장소와 동기화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080229" y="5108880"/>
            <a:ext cx="4356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fetch + merge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47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backup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 smtClea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109" y="2563132"/>
            <a:ext cx="7038975" cy="1847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27" y="2083102"/>
            <a:ext cx="7351923" cy="29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5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collaborate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87118"/>
            <a:ext cx="10762067" cy="4613681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 smtClea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Push/pull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790701" y="3051958"/>
            <a:ext cx="7707086" cy="2375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2790701" y="5272643"/>
            <a:ext cx="7707086" cy="2375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87" y="2476157"/>
            <a:ext cx="1009097" cy="10090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28" y="4660007"/>
            <a:ext cx="992556" cy="992556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045115" y="2850077"/>
            <a:ext cx="451263" cy="451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01427" y="2826326"/>
            <a:ext cx="451263" cy="451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189207" y="5070762"/>
            <a:ext cx="451263" cy="451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478712" y="5078525"/>
            <a:ext cx="451263" cy="451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90701" y="339338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PULL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2786" y="3413022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5115" y="5588492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PULL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52554" y="341302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34175" y="557339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66141" y="5681880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84" y="4435096"/>
            <a:ext cx="1738119" cy="173811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13303" y="4485251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REJECT</a:t>
            </a:r>
            <a:endParaRPr lang="ko-KR" altLang="en-US" sz="3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0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2251881" y="64704"/>
            <a:ext cx="74789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collaborate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26698"/>
            <a:ext cx="10762067" cy="4674102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페이스북 오픈소스 같이 살펴보기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noProof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오픈소스에 대한 이해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2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2251881" y="64704"/>
            <a:ext cx="74789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 smtClean="0">
                <a:solidFill>
                  <a:prstClr val="white"/>
                </a:solidFill>
              </a:rPr>
              <a:t>[</a:t>
            </a:r>
            <a:r>
              <a:rPr lang="en-US" altLang="ko-KR" sz="2400" i="1" kern="0" dirty="0" err="1" smtClean="0">
                <a:solidFill>
                  <a:prstClr val="white"/>
                </a:solidFill>
              </a:rPr>
              <a:t>git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이해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&amp;</a:t>
            </a:r>
            <a:r>
              <a:rPr lang="ko-KR" altLang="en-US" sz="2400" i="1" kern="0" dirty="0" smtClean="0">
                <a:solidFill>
                  <a:prstClr val="white"/>
                </a:solidFill>
              </a:rPr>
              <a:t>실습</a:t>
            </a:r>
            <a:r>
              <a:rPr lang="en-US" altLang="ko-KR" sz="2400" i="1" kern="0" dirty="0" smtClean="0">
                <a:solidFill>
                  <a:prstClr val="white"/>
                </a:solidFill>
              </a:rPr>
              <a:t>]</a:t>
            </a:r>
            <a:r>
              <a:rPr lang="en-US" altLang="ko-KR" sz="3200" b="1" i="1" kern="0" dirty="0" smtClean="0">
                <a:solidFill>
                  <a:srgbClr val="5E7AF1"/>
                </a:solidFill>
              </a:rPr>
              <a:t>collaborate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74756" y="1726698"/>
            <a:ext cx="10762067" cy="4674102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  <a:p>
            <a:pPr lvl="0"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[</a:t>
            </a:r>
            <a:r>
              <a:rPr lang="en-US" altLang="ko-KR" b="1" dirty="0" err="1">
                <a:solidFill>
                  <a:prstClr val="white"/>
                </a:solidFill>
              </a:rPr>
              <a:t>git</a:t>
            </a:r>
            <a:r>
              <a:rPr lang="ko-KR" altLang="en-US" b="1" dirty="0">
                <a:solidFill>
                  <a:prstClr val="white"/>
                </a:solidFill>
              </a:rPr>
              <a:t>으로 오픈소스 참여하기</a:t>
            </a:r>
            <a:r>
              <a:rPr lang="en-US" altLang="ko-KR" b="1" dirty="0">
                <a:solidFill>
                  <a:prstClr val="white"/>
                </a:solidFill>
              </a:rPr>
              <a:t>]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누군가가 내 프로젝트에 관심이 생겼을 때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push </a:t>
            </a:r>
            <a:r>
              <a:rPr lang="ko-KR" altLang="en-US" b="1" dirty="0">
                <a:solidFill>
                  <a:prstClr val="white"/>
                </a:solidFill>
              </a:rPr>
              <a:t>권한이 없는 경우 </a:t>
            </a:r>
            <a:r>
              <a:rPr lang="en-US" altLang="ko-KR" b="1" dirty="0">
                <a:solidFill>
                  <a:prstClr val="white"/>
                </a:solidFill>
              </a:rPr>
              <a:t>patch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차이점을 나타내기 때문에 이걸 보내주면 된다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&lt;patch</a:t>
            </a:r>
            <a:r>
              <a:rPr lang="ko-KR" altLang="en-US" b="1" dirty="0">
                <a:solidFill>
                  <a:prstClr val="white"/>
                </a:solidFill>
              </a:rPr>
              <a:t>에 대한 내용 설명만 해주기</a:t>
            </a:r>
            <a:r>
              <a:rPr lang="en-US" altLang="ko-KR" b="1" dirty="0">
                <a:solidFill>
                  <a:prstClr val="white"/>
                </a:solidFill>
              </a:rPr>
              <a:t>&gt;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fork </a:t>
            </a:r>
            <a:r>
              <a:rPr lang="ko-KR" altLang="en-US" b="1" dirty="0">
                <a:solidFill>
                  <a:prstClr val="white"/>
                </a:solidFill>
              </a:rPr>
              <a:t>원격 저장소를 내 걸로 가져오기</a:t>
            </a:r>
            <a:r>
              <a:rPr lang="en-US" altLang="ko-KR" b="1" dirty="0">
                <a:solidFill>
                  <a:prstClr val="white"/>
                </a:solidFill>
              </a:rPr>
              <a:t>[clone</a:t>
            </a:r>
            <a:r>
              <a:rPr lang="ko-KR" altLang="en-US" b="1" dirty="0">
                <a:solidFill>
                  <a:prstClr val="white"/>
                </a:solidFill>
              </a:rPr>
              <a:t>과의 차이점</a:t>
            </a:r>
            <a:r>
              <a:rPr lang="en-US" altLang="ko-KR" b="1" dirty="0">
                <a:solidFill>
                  <a:prstClr val="white"/>
                </a:solidFill>
              </a:rPr>
              <a:t>]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pull request </a:t>
            </a:r>
            <a:r>
              <a:rPr lang="ko-KR" altLang="en-US" b="1" dirty="0">
                <a:solidFill>
                  <a:prstClr val="white"/>
                </a:solidFill>
              </a:rPr>
              <a:t>내가 작업한 내용을 가져가 주십시오</a:t>
            </a:r>
            <a:r>
              <a:rPr lang="en-US" altLang="ko-KR" b="1" dirty="0">
                <a:solidFill>
                  <a:prstClr val="white"/>
                </a:solidFill>
              </a:rPr>
              <a:t>!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2800" y="895701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오픈소스 가져와서 </a:t>
            </a:r>
            <a:r>
              <a:rPr lang="en-US" altLang="ko-KR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pull request</a:t>
            </a:r>
            <a:r>
              <a:rPr lang="ko-KR" altLang="en-US" sz="2500" b="1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6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674756" y="921028"/>
            <a:ext cx="10742050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collaborate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43359" y="1103714"/>
            <a:ext cx="279400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필요한 이유 </a:t>
            </a: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(3)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674756" y="1748486"/>
            <a:ext cx="10762067" cy="4440279"/>
          </a:xfrm>
          <a:prstGeom prst="round2SameRect">
            <a:avLst>
              <a:gd name="adj1" fmla="val 3176"/>
              <a:gd name="adj2" fmla="val 0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03" y="2422124"/>
            <a:ext cx="3346070" cy="33460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68" y="2422124"/>
            <a:ext cx="3020886" cy="30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5E7AF1"/>
                </a:solidFill>
              </a:rPr>
              <a:t>branch </a:t>
            </a:r>
            <a:r>
              <a:rPr lang="ko-KR" altLang="en-US" sz="3200" b="1" i="1" kern="0" dirty="0" smtClean="0">
                <a:solidFill>
                  <a:srgbClr val="5E7AF1"/>
                </a:solidFill>
              </a:rPr>
              <a:t>전략 소개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52466" y="899391"/>
            <a:ext cx="53190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대표적인 프로세스 예시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en-US" altLang="ko-KR" sz="3000" b="1" kern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flow]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79426" y="1093215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679294" y="955552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10" name="Picture 4" descr="Git Flow, 커밋과 브랜치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50" y="1671754"/>
            <a:ext cx="6643766" cy="46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4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64704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rgbClr val="5E7AF1"/>
                </a:solidFill>
              </a:rPr>
              <a:t>README.md</a:t>
            </a:r>
            <a:endParaRPr lang="en-US" altLang="ko-KR" sz="3200" b="1" i="1" kern="0" dirty="0">
              <a:solidFill>
                <a:srgbClr val="5E7AF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52466" y="899391"/>
            <a:ext cx="111107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설명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사용법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LICENSE </a:t>
            </a:r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등을 기술 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Repo</a:t>
            </a:r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Main page </a:t>
            </a:r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79426" y="1093215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679294" y="955552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79" y="1712655"/>
            <a:ext cx="5235734" cy="31601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5914" y="5276428"/>
            <a:ext cx="115932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github.com/pytorch/pytorch/blob/master/README.md</a:t>
            </a:r>
            <a:endParaRPr lang="en-US" altLang="ko-KR" sz="3000" b="1" kern="0" dirty="0" smtClean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000" b="1" kern="0" dirty="0" err="1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파이토치의</a:t>
            </a:r>
            <a:r>
              <a:rPr lang="ko-KR" altLang="en-US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b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README</a:t>
            </a:r>
            <a:endParaRPr lang="ko-KR" altLang="en-US" sz="3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3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프로젝트 내용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이미지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로고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158165" y="64704"/>
            <a:ext cx="991206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README.md </a:t>
            </a: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작성 팁</a:t>
            </a: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14400" y="1874024"/>
            <a:ext cx="4989095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설치 방법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14400" y="2713848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개발 환경 설정 방법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14400" y="3553672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기여 방법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4400" y="4393496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로그 변경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523332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크레딧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14400" y="6073144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라이선스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연락처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84758" y="1874024"/>
            <a:ext cx="4929236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코드 예제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914400" y="103420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제목과 본문을 한 줄 띄워 분리하기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158165" y="64704"/>
            <a:ext cx="9912064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좋은 </a:t>
            </a:r>
            <a:r>
              <a:rPr kumimoji="0" lang="en-US" altLang="ko-KR" sz="3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</a:t>
            </a:r>
            <a:r>
              <a:rPr kumimoji="0" lang="en-US" altLang="ko-KR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commit</a:t>
            </a:r>
            <a:r>
              <a:rPr kumimoji="0" lang="ko-KR" alt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5E7AF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약속</a:t>
            </a: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14400" y="1874024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제목은 영문 기준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50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자 이내로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14400" y="2713848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제목 </a:t>
            </a:r>
            <a:r>
              <a:rPr kumimoji="0" lang="ko-KR" altLang="en-US" sz="25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첫글자를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대문자로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14400" y="3553672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제목 끝에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금지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4400" y="4393496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제목은 명령조로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14400" y="5233320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본문은 영문 기준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72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자마다 줄 바꾸기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14400" y="6073144"/>
            <a:ext cx="10399594" cy="614420"/>
          </a:xfrm>
          <a:prstGeom prst="roundRect">
            <a:avLst/>
          </a:prstGeom>
          <a:solidFill>
            <a:srgbClr val="607CF4">
              <a:alpha val="50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본문은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어떻게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]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보다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무엇을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],[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왜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]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 맞춰 작성하기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www.facebook.com/shovelingdesignoper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www.slideshare.net/SubinAn1/t-git-github-page?fbclid=IwAR0nw5bOEizTXdO1CYWOFi6BFMn0oa2Y2OAv9IJWZnIBfrp6zK6frZzzdhg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meetup.toast.com/posts/106?fbclid=IwAR1CR54lBugcqJM_Uh802Y9SBAB3eY8eC5QfKm6aNpiXfN0_138e8og3Eic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4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2079</Words>
  <Application>Microsoft Office PowerPoint</Application>
  <PresentationFormat>와이드스크린</PresentationFormat>
  <Paragraphs>616</Paragraphs>
  <Slides>94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98" baseType="lpstr">
      <vt:lpstr>나눔스퀘어_ac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hyuna</cp:lastModifiedBy>
  <cp:revision>114</cp:revision>
  <dcterms:created xsi:type="dcterms:W3CDTF">2019-07-22T03:46:55Z</dcterms:created>
  <dcterms:modified xsi:type="dcterms:W3CDTF">2020-09-04T19:42:06Z</dcterms:modified>
</cp:coreProperties>
</file>